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65" r:id="rId2"/>
    <p:sldId id="257" r:id="rId3"/>
    <p:sldId id="258" r:id="rId4"/>
    <p:sldId id="259" r:id="rId5"/>
    <p:sldId id="266" r:id="rId6"/>
    <p:sldId id="262" r:id="rId7"/>
    <p:sldId id="263" r:id="rId8"/>
    <p:sldId id="260" r:id="rId9"/>
    <p:sldId id="261" r:id="rId10"/>
    <p:sldId id="268" r:id="rId11"/>
    <p:sldId id="269" r:id="rId12"/>
    <p:sldId id="270" r:id="rId13"/>
    <p:sldId id="267" r:id="rId14"/>
    <p:sldId id="271" r:id="rId15"/>
    <p:sldId id="274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2643182"/>
            <a:ext cx="6357982" cy="1470025"/>
          </a:xfrm>
        </p:spPr>
        <p:txBody>
          <a:bodyPr/>
          <a:lstStyle>
            <a:lvl1pPr>
              <a:defRPr>
                <a:solidFill>
                  <a:srgbClr val="FF0000"/>
                </a:solidFill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4214818"/>
            <a:ext cx="6357982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DE15"/>
                </a:solidFill>
                <a:latin typeface="Segoe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C56DA-DDA1-49A3-89AA-03BB64325D69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BC66E-413D-4F4C-B4DA-E4DFB291BA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E662F-CBC6-4124-9266-4F6750090B03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8AF6F-3F2E-4255-903E-FD77091D45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FC358-EFB2-4169-954F-DA5D657B0411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CC13D-F606-4D79-BEA7-D60ADEBF47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077200" cy="338554"/>
          </a:xfrm>
          <a:prstGeom prst="rect">
            <a:avLst/>
          </a:prstGeom>
        </p:spPr>
        <p:txBody>
          <a:bodyPr wrap="square" anchor="t" anchorCtr="0"/>
          <a:lstStyle>
            <a:lvl1pPr>
              <a:defRPr sz="16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33400" y="2675692"/>
            <a:ext cx="8077200" cy="76944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4800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533400" y="2209800"/>
            <a:ext cx="8077200" cy="307777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None/>
              <a:defRPr sz="1200">
                <a:solidFill>
                  <a:schemeClr val="tx2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533400" y="3578423"/>
            <a:ext cx="8077200" cy="764977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None/>
              <a:defRPr sz="1200">
                <a:solidFill>
                  <a:schemeClr val="tx2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>
          <a:xfrm>
            <a:off x="5715000" y="5029200"/>
            <a:ext cx="2133600" cy="365125"/>
          </a:xfrm>
        </p:spPr>
        <p:txBody>
          <a:bodyPr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E43258E-B84F-43BF-88EB-FBEA0EE45A76}" type="datetime4">
              <a:rPr lang="ru-RU"/>
              <a:pPr>
                <a:defRPr/>
              </a:pPr>
              <a:t>1 февраля 2012 г.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1295400" y="5029200"/>
            <a:ext cx="2895600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/>
              <a:t>Signature of Teacher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08" y="274638"/>
            <a:ext cx="4786346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43182"/>
            <a:ext cx="6329378" cy="3482981"/>
          </a:xfrm>
        </p:spPr>
        <p:txBody>
          <a:bodyPr/>
          <a:lstStyle>
            <a:lvl1pPr>
              <a:defRPr>
                <a:latin typeface="Segoe" pitchFamily="34" charset="0"/>
              </a:defRPr>
            </a:lvl1pPr>
            <a:lvl2pPr>
              <a:defRPr>
                <a:latin typeface="Segoe" pitchFamily="34" charset="0"/>
              </a:defRPr>
            </a:lvl2pPr>
            <a:lvl3pPr>
              <a:defRPr>
                <a:latin typeface="Segoe" pitchFamily="34" charset="0"/>
              </a:defRPr>
            </a:lvl3pPr>
            <a:lvl4pPr>
              <a:defRPr>
                <a:latin typeface="Segoe" pitchFamily="34" charset="0"/>
              </a:defRPr>
            </a:lvl4pPr>
            <a:lvl5pPr>
              <a:defRPr>
                <a:latin typeface="Segoe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5997D-20F8-4BE1-932B-E82C40A0D8A1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80794-F4A6-431B-9D9E-2F3D812EB8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213A0-C27D-472D-B75E-16420876CFC9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4589D-15EF-4C4C-A97E-BE2110F2C0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15684-9B06-49C2-A544-4B9A00B1C7B5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CD666-06D5-4F3C-9942-8C1A4B2054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0C60A-7246-4ECB-9EFE-C99E1F08986A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5780-3E93-4402-9F56-0D75B8C1A7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843B5-E082-4A2D-8CE2-C2C27F5A53C9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78EC9-C1B8-4A32-8E32-EC9CF12614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E03C1-9BB2-47B1-80D1-96C66DBE59EE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9AC54-0E4F-42BC-BE87-C7FC82D1F3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C8012-364A-483C-A8CA-ABBE5150EABD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D8091-DDB3-48D5-A6AD-E55CF8D728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5F77B-12F4-4A60-8689-5D6E1A04455E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EC162-FC89-4F9C-B993-D9C7F7DAD5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07C017-00AF-4FD6-815D-02ABEEA5EFF1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C504C8-67A4-4676-9205-0F2A81C831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 spc="50">
          <a:ln w="11430"/>
          <a:gradFill>
            <a:gsLst>
              <a:gs pos="25000">
                <a:schemeClr val="accent2">
                  <a:satMod val="155000"/>
                </a:schemeClr>
              </a:gs>
              <a:gs pos="100000">
                <a:schemeClr val="accent2">
                  <a:shade val="45000"/>
                  <a:satMod val="165000"/>
                </a:schemeClr>
              </a:gs>
            </a:gsLst>
            <a:lin ang="5400000"/>
          </a:gradFill>
          <a:effectLst>
            <a:outerShdw blurRad="76200" dist="50800" dir="5400000" algn="tl" rotWithShape="0">
              <a:srgbClr val="000000">
                <a:alpha val="65000"/>
              </a:srgbClr>
            </a:outerShdw>
          </a:effectLst>
          <a:latin typeface="Segoe Script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Segoe Scrip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Segoe Scrip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Segoe Scrip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Segoe Scrip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Segoe Scrip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Segoe Scrip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Segoe Scrip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Segoe Scrip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Segoe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Segoe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Segoe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500" y="2428875"/>
            <a:ext cx="8077200" cy="841375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  <a:latin typeface="Segoe"/>
              </a:rPr>
              <a:t>Всё о звуках</a:t>
            </a:r>
          </a:p>
        </p:txBody>
      </p:sp>
      <p:sp>
        <p:nvSpPr>
          <p:cNvPr id="3075" name="Текст 3"/>
          <p:cNvSpPr>
            <a:spLocks noGrp="1"/>
          </p:cNvSpPr>
          <p:nvPr>
            <p:ph type="body" sz="quarter" idx="13"/>
          </p:nvPr>
        </p:nvSpPr>
        <p:spPr>
          <a:xfrm>
            <a:off x="428625" y="5000625"/>
            <a:ext cx="7720013" cy="857250"/>
          </a:xfrm>
        </p:spPr>
        <p:txBody>
          <a:bodyPr/>
          <a:lstStyle/>
          <a:p>
            <a:pPr algn="l" eaLnBrk="1" hangingPunct="1"/>
            <a:r>
              <a:rPr lang="ru-RU" smtClean="0">
                <a:solidFill>
                  <a:srgbClr val="FF0000"/>
                </a:solidFill>
                <a:latin typeface="Segoe"/>
              </a:rPr>
              <a:t>Учитель: Ковшина Елена Владимировна,</a:t>
            </a:r>
          </a:p>
          <a:p>
            <a:pPr algn="l" eaLnBrk="1" hangingPunct="1"/>
            <a:r>
              <a:rPr lang="ru-RU" smtClean="0">
                <a:solidFill>
                  <a:srgbClr val="FF0000"/>
                </a:solidFill>
                <a:latin typeface="Segoe"/>
              </a:rPr>
              <a:t> МАОУ ООШ г. Зеленоградска (Прогимназия «Вектор»)</a:t>
            </a:r>
          </a:p>
        </p:txBody>
      </p:sp>
      <p:sp>
        <p:nvSpPr>
          <p:cNvPr id="3076" name="Текст 4"/>
          <p:cNvSpPr>
            <a:spLocks noGrp="1"/>
          </p:cNvSpPr>
          <p:nvPr>
            <p:ph type="body" sz="quarter" idx="14"/>
          </p:nvPr>
        </p:nvSpPr>
        <p:spPr>
          <a:xfrm>
            <a:off x="0" y="3357563"/>
            <a:ext cx="8077200" cy="765175"/>
          </a:xfrm>
        </p:spPr>
        <p:txBody>
          <a:bodyPr/>
          <a:lstStyle/>
          <a:p>
            <a:pPr eaLnBrk="1" hangingPunct="1"/>
            <a:r>
              <a:rPr lang="ru-RU" sz="1800" smtClean="0">
                <a:solidFill>
                  <a:srgbClr val="FF0000"/>
                </a:solidFill>
                <a:latin typeface="Segoe"/>
              </a:rPr>
              <a:t>Всё то, что должен знать ученик начальной школы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/>
              </a:rPr>
              <a:t>Гласные буквы и звуки:</a:t>
            </a:r>
            <a:endParaRPr lang="ru-RU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2643188"/>
            <a:ext cx="6329363" cy="348297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92D050"/>
                </a:solidFill>
              </a:rPr>
              <a:t>Гласных букв 10: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F0"/>
                </a:solidFill>
              </a:rPr>
              <a:t>а, о, у, 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>
                <a:solidFill>
                  <a:srgbClr val="00B0F0"/>
                </a:solidFill>
              </a:rPr>
              <a:t>, э, </a:t>
            </a:r>
            <a:r>
              <a:rPr lang="ru-RU" dirty="0" err="1" smtClean="0">
                <a:solidFill>
                  <a:srgbClr val="00B0F0"/>
                </a:solidFill>
              </a:rPr>
              <a:t>ы</a:t>
            </a:r>
            <a:r>
              <a:rPr lang="ru-RU" dirty="0" smtClean="0">
                <a:solidFill>
                  <a:srgbClr val="00B0F0"/>
                </a:solidFill>
              </a:rPr>
              <a:t>, </a:t>
            </a:r>
            <a:r>
              <a:rPr lang="ru-RU" dirty="0" smtClean="0">
                <a:solidFill>
                  <a:srgbClr val="FF0000"/>
                </a:solidFill>
              </a:rPr>
              <a:t>я</a:t>
            </a:r>
            <a:r>
              <a:rPr lang="ru-RU" dirty="0" smtClean="0">
                <a:solidFill>
                  <a:srgbClr val="00B0F0"/>
                </a:solidFill>
              </a:rPr>
              <a:t>, и, </a:t>
            </a:r>
            <a:r>
              <a:rPr lang="ru-RU" dirty="0" err="1" smtClean="0">
                <a:solidFill>
                  <a:srgbClr val="FF0000"/>
                </a:solidFill>
              </a:rPr>
              <a:t>ю</a:t>
            </a:r>
            <a:r>
              <a:rPr lang="ru-RU" dirty="0" smtClean="0">
                <a:solidFill>
                  <a:srgbClr val="00B0F0"/>
                </a:solidFill>
              </a:rPr>
              <a:t>,</a:t>
            </a:r>
            <a:r>
              <a:rPr lang="ru-RU" dirty="0" smtClean="0">
                <a:solidFill>
                  <a:srgbClr val="FF0000"/>
                </a:solidFill>
              </a:rPr>
              <a:t> ё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92D050"/>
                </a:solidFill>
              </a:rPr>
              <a:t>Служат для смягчения: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е, ё, </a:t>
            </a:r>
            <a:r>
              <a:rPr lang="ru-RU" dirty="0" err="1" smtClean="0">
                <a:solidFill>
                  <a:srgbClr val="FF0000"/>
                </a:solidFill>
              </a:rPr>
              <a:t>ю</a:t>
            </a:r>
            <a:r>
              <a:rPr lang="ru-RU" dirty="0" smtClean="0">
                <a:solidFill>
                  <a:srgbClr val="FF0000"/>
                </a:solidFill>
              </a:rPr>
              <a:t>, я, </a:t>
            </a:r>
            <a:r>
              <a:rPr lang="ru-RU" dirty="0" smtClean="0">
                <a:solidFill>
                  <a:srgbClr val="00B0F0"/>
                </a:solidFill>
              </a:rPr>
              <a:t>и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F0"/>
                </a:solidFill>
              </a:rPr>
              <a:t>Гласных звуков 6: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[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en-US" dirty="0" smtClean="0">
                <a:solidFill>
                  <a:srgbClr val="FF0000"/>
                </a:solidFill>
              </a:rPr>
              <a:t>] [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en-US" dirty="0" smtClean="0">
                <a:solidFill>
                  <a:srgbClr val="FF0000"/>
                </a:solidFill>
              </a:rPr>
              <a:t>] [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en-US" dirty="0" smtClean="0">
                <a:solidFill>
                  <a:srgbClr val="FF0000"/>
                </a:solidFill>
              </a:rPr>
              <a:t>] [</a:t>
            </a:r>
            <a:r>
              <a:rPr lang="ru-RU" dirty="0" smtClean="0">
                <a:solidFill>
                  <a:srgbClr val="FF0000"/>
                </a:solidFill>
              </a:rPr>
              <a:t>у</a:t>
            </a:r>
            <a:r>
              <a:rPr lang="en-US" dirty="0" smtClean="0">
                <a:solidFill>
                  <a:srgbClr val="FF0000"/>
                </a:solidFill>
              </a:rPr>
              <a:t>] [</a:t>
            </a:r>
            <a:r>
              <a:rPr lang="ru-RU" dirty="0" smtClean="0">
                <a:solidFill>
                  <a:srgbClr val="FF0000"/>
                </a:solidFill>
              </a:rPr>
              <a:t>э</a:t>
            </a:r>
            <a:r>
              <a:rPr lang="en-US" dirty="0" smtClean="0">
                <a:solidFill>
                  <a:srgbClr val="FF0000"/>
                </a:solidFill>
              </a:rPr>
              <a:t>] [</a:t>
            </a:r>
            <a:r>
              <a:rPr lang="ru-RU" dirty="0" err="1" smtClean="0">
                <a:solidFill>
                  <a:srgbClr val="FF0000"/>
                </a:solidFill>
              </a:rPr>
              <a:t>ы</a:t>
            </a:r>
            <a:r>
              <a:rPr lang="en-US" dirty="0" smtClean="0">
                <a:solidFill>
                  <a:srgbClr val="FF0000"/>
                </a:solidFill>
              </a:rPr>
              <a:t>]</a:t>
            </a:r>
            <a:endParaRPr lang="ru-RU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/>
              </a:rPr>
              <a:t>Внимание!</a:t>
            </a:r>
            <a:endParaRPr lang="ru-RU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2857500"/>
            <a:ext cx="6329362" cy="3482975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dirty="0" smtClean="0">
                <a:solidFill>
                  <a:srgbClr val="92D050"/>
                </a:solidFill>
              </a:rPr>
              <a:t>Буквы</a:t>
            </a:r>
            <a:r>
              <a:rPr lang="ru-RU" sz="3000" dirty="0" smtClean="0"/>
              <a:t> </a:t>
            </a:r>
            <a:r>
              <a:rPr lang="ru-RU" sz="3000" dirty="0" smtClean="0">
                <a:solidFill>
                  <a:srgbClr val="FF0000"/>
                </a:solidFill>
              </a:rPr>
              <a:t>е, ё, </a:t>
            </a:r>
            <a:r>
              <a:rPr lang="ru-RU" sz="3000" dirty="0" err="1" smtClean="0">
                <a:solidFill>
                  <a:srgbClr val="FF0000"/>
                </a:solidFill>
              </a:rPr>
              <a:t>ю</a:t>
            </a:r>
            <a:r>
              <a:rPr lang="ru-RU" sz="3000" dirty="0" smtClean="0">
                <a:solidFill>
                  <a:srgbClr val="FF0000"/>
                </a:solidFill>
              </a:rPr>
              <a:t>, я</a:t>
            </a:r>
            <a:r>
              <a:rPr lang="ru-RU" sz="3000" dirty="0" smtClean="0"/>
              <a:t>, </a:t>
            </a:r>
            <a:r>
              <a:rPr lang="ru-RU" sz="3000" dirty="0" smtClean="0">
                <a:solidFill>
                  <a:srgbClr val="92D050"/>
                </a:solidFill>
              </a:rPr>
              <a:t>дают два звука: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sz="3000" dirty="0" smtClean="0">
              <a:solidFill>
                <a:srgbClr val="92D05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ru-RU" sz="3000" dirty="0" smtClean="0">
              <a:solidFill>
                <a:srgbClr val="92D05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ru-RU" sz="3000" dirty="0" smtClean="0">
              <a:solidFill>
                <a:srgbClr val="92D05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ru-RU" sz="3000" dirty="0" smtClean="0">
              <a:solidFill>
                <a:srgbClr val="92D05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ru-RU" sz="3000" dirty="0" smtClean="0">
              <a:solidFill>
                <a:srgbClr val="92D05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ru-RU" sz="3000" dirty="0" smtClean="0">
              <a:solidFill>
                <a:srgbClr val="92D05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3000" dirty="0" smtClean="0">
                <a:solidFill>
                  <a:srgbClr val="92D050"/>
                </a:solidFill>
              </a:rPr>
              <a:t>Например, ёлка </a:t>
            </a:r>
            <a:r>
              <a:rPr lang="en-US" sz="3000" dirty="0" smtClean="0">
                <a:solidFill>
                  <a:srgbClr val="92D050"/>
                </a:solidFill>
              </a:rPr>
              <a:t>- [</a:t>
            </a:r>
            <a:r>
              <a:rPr lang="ru-RU" sz="3000" dirty="0" err="1" smtClean="0">
                <a:solidFill>
                  <a:srgbClr val="92D050"/>
                </a:solidFill>
              </a:rPr>
              <a:t>йолка</a:t>
            </a:r>
            <a:r>
              <a:rPr lang="en-US" sz="3000" dirty="0" smtClean="0">
                <a:solidFill>
                  <a:srgbClr val="92D050"/>
                </a:solidFill>
              </a:rPr>
              <a:t>]</a:t>
            </a:r>
            <a:r>
              <a:rPr lang="ru-RU" sz="3000" dirty="0" smtClean="0">
                <a:solidFill>
                  <a:srgbClr val="92D050"/>
                </a:solidFill>
              </a:rPr>
              <a:t> -4 буквы и 5 звуков;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3000" dirty="0" smtClean="0">
                <a:solidFill>
                  <a:srgbClr val="92D050"/>
                </a:solidFill>
              </a:rPr>
              <a:t> яма – </a:t>
            </a:r>
            <a:r>
              <a:rPr lang="en-US" sz="3000" dirty="0" smtClean="0">
                <a:solidFill>
                  <a:srgbClr val="92D050"/>
                </a:solidFill>
              </a:rPr>
              <a:t>[</a:t>
            </a:r>
            <a:r>
              <a:rPr lang="ru-RU" sz="3000" dirty="0" err="1" smtClean="0">
                <a:solidFill>
                  <a:srgbClr val="92D050"/>
                </a:solidFill>
              </a:rPr>
              <a:t>йяма</a:t>
            </a:r>
            <a:r>
              <a:rPr lang="en-US" sz="3000" dirty="0" smtClean="0">
                <a:solidFill>
                  <a:srgbClr val="92D050"/>
                </a:solidFill>
              </a:rPr>
              <a:t>]</a:t>
            </a:r>
            <a:r>
              <a:rPr lang="ru-RU" sz="3000" dirty="0" smtClean="0">
                <a:solidFill>
                  <a:srgbClr val="92D050"/>
                </a:solidFill>
              </a:rPr>
              <a:t> – 3 буквы и 4 звука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1000100" y="3500438"/>
            <a:ext cx="1000132" cy="642942"/>
          </a:xfrm>
          <a:prstGeom prst="downArrowCallo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е</a:t>
            </a:r>
            <a:endParaRPr lang="ru-RU" sz="3200" dirty="0"/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5072066" y="3500438"/>
            <a:ext cx="1000132" cy="642942"/>
          </a:xfrm>
          <a:prstGeom prst="downArrowCallo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я</a:t>
            </a:r>
            <a:endParaRPr lang="ru-RU" sz="3200" dirty="0"/>
          </a:p>
        </p:txBody>
      </p:sp>
      <p:sp>
        <p:nvSpPr>
          <p:cNvPr id="7" name="Выноска со стрелкой вниз 6"/>
          <p:cNvSpPr/>
          <p:nvPr/>
        </p:nvSpPr>
        <p:spPr>
          <a:xfrm>
            <a:off x="3714744" y="3500438"/>
            <a:ext cx="1000132" cy="642942"/>
          </a:xfrm>
          <a:prstGeom prst="downArrowCallo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ю</a:t>
            </a:r>
            <a:endParaRPr lang="ru-RU" sz="3200" dirty="0"/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2357422" y="3500438"/>
            <a:ext cx="1000132" cy="642942"/>
          </a:xfrm>
          <a:prstGeom prst="downArrowCallo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ё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71538" y="4357694"/>
            <a:ext cx="928694" cy="57150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[</a:t>
            </a:r>
            <a:r>
              <a:rPr lang="ru-RU" sz="2000" b="1" dirty="0" err="1" smtClean="0"/>
              <a:t>Й</a:t>
            </a:r>
            <a:r>
              <a:rPr lang="en-US" sz="2000" b="1" dirty="0" smtClean="0"/>
              <a:t>]</a:t>
            </a:r>
            <a:r>
              <a:rPr lang="ru-RU" sz="2000" b="1" dirty="0" smtClean="0"/>
              <a:t> </a:t>
            </a:r>
            <a:r>
              <a:rPr lang="en-US" sz="2000" b="1" dirty="0" smtClean="0"/>
              <a:t>[</a:t>
            </a:r>
            <a:r>
              <a:rPr lang="ru-RU" sz="2000" b="1" dirty="0" smtClean="0"/>
              <a:t>Э</a:t>
            </a:r>
            <a:r>
              <a:rPr lang="en-US" sz="2000" b="1" dirty="0" smtClean="0"/>
              <a:t>]</a:t>
            </a:r>
            <a:endParaRPr lang="ru-RU" sz="2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357422" y="4357694"/>
            <a:ext cx="928694" cy="57150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[</a:t>
            </a:r>
            <a:r>
              <a:rPr lang="ru-RU" sz="2000" b="1" dirty="0" err="1" smtClean="0"/>
              <a:t>Й</a:t>
            </a:r>
            <a:r>
              <a:rPr lang="en-US" sz="2000" b="1" dirty="0" smtClean="0"/>
              <a:t>]</a:t>
            </a:r>
            <a:r>
              <a:rPr lang="ru-RU" sz="2000" b="1" dirty="0" smtClean="0"/>
              <a:t> </a:t>
            </a:r>
            <a:r>
              <a:rPr lang="en-US" sz="2000" b="1" dirty="0" smtClean="0"/>
              <a:t>[</a:t>
            </a:r>
            <a:r>
              <a:rPr lang="ru-RU" sz="2000" b="1" dirty="0" smtClean="0"/>
              <a:t>О</a:t>
            </a:r>
            <a:r>
              <a:rPr lang="en-US" sz="2000" b="1" dirty="0" smtClean="0"/>
              <a:t>]</a:t>
            </a:r>
            <a:endParaRPr lang="ru-RU" sz="20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786182" y="4357694"/>
            <a:ext cx="928694" cy="57150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[</a:t>
            </a:r>
            <a:r>
              <a:rPr lang="ru-RU" sz="2000" b="1" dirty="0" err="1" smtClean="0"/>
              <a:t>Й</a:t>
            </a:r>
            <a:r>
              <a:rPr lang="en-US" sz="2000" b="1" dirty="0" smtClean="0"/>
              <a:t>]</a:t>
            </a:r>
            <a:r>
              <a:rPr lang="ru-RU" sz="2000" b="1" dirty="0" smtClean="0"/>
              <a:t> </a:t>
            </a:r>
            <a:r>
              <a:rPr lang="en-US" sz="2000" b="1" dirty="0" smtClean="0"/>
              <a:t>[</a:t>
            </a:r>
            <a:r>
              <a:rPr lang="ru-RU" sz="2000" b="1" dirty="0" smtClean="0"/>
              <a:t>У</a:t>
            </a:r>
            <a:r>
              <a:rPr lang="en-US" sz="2000" b="1" dirty="0" smtClean="0"/>
              <a:t>]</a:t>
            </a:r>
            <a:endParaRPr lang="ru-RU" sz="20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72066" y="4357694"/>
            <a:ext cx="928694" cy="57150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[</a:t>
            </a:r>
            <a:r>
              <a:rPr lang="ru-RU" sz="2000" b="1" dirty="0" err="1" smtClean="0"/>
              <a:t>Й</a:t>
            </a:r>
            <a:r>
              <a:rPr lang="en-US" sz="2000" b="1" dirty="0" smtClean="0"/>
              <a:t>]</a:t>
            </a:r>
            <a:r>
              <a:rPr lang="ru-RU" sz="2000" b="1" dirty="0" smtClean="0"/>
              <a:t> </a:t>
            </a:r>
            <a:r>
              <a:rPr lang="en-US" sz="2000" b="1" dirty="0" smtClean="0"/>
              <a:t>[</a:t>
            </a:r>
            <a:r>
              <a:rPr lang="ru-RU" sz="2000" b="1" dirty="0" smtClean="0"/>
              <a:t>А</a:t>
            </a:r>
            <a:r>
              <a:rPr lang="en-US" sz="2000" b="1" dirty="0" smtClean="0"/>
              <a:t>]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/>
              </a:rPr>
              <a:t>Запомни!</a:t>
            </a:r>
            <a:endParaRPr lang="ru-RU" dirty="0">
              <a:effectLst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643188"/>
            <a:ext cx="6757988" cy="3857625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92D050"/>
                </a:solidFill>
              </a:rPr>
              <a:t>Буквы</a:t>
            </a:r>
            <a:r>
              <a:rPr lang="ru-RU" sz="3400" dirty="0" smtClean="0"/>
              <a:t> </a:t>
            </a:r>
            <a:r>
              <a:rPr lang="ru-RU" sz="3400" dirty="0" smtClean="0">
                <a:solidFill>
                  <a:srgbClr val="FF0000"/>
                </a:solidFill>
              </a:rPr>
              <a:t>е, ё, </a:t>
            </a:r>
            <a:r>
              <a:rPr lang="ru-RU" sz="3400" dirty="0" err="1" smtClean="0">
                <a:solidFill>
                  <a:srgbClr val="FF0000"/>
                </a:solidFill>
              </a:rPr>
              <a:t>ю</a:t>
            </a:r>
            <a:r>
              <a:rPr lang="ru-RU" sz="3400" dirty="0" smtClean="0">
                <a:solidFill>
                  <a:srgbClr val="FF0000"/>
                </a:solidFill>
              </a:rPr>
              <a:t>, я</a:t>
            </a:r>
            <a:r>
              <a:rPr lang="ru-RU" sz="3400" dirty="0" smtClean="0"/>
              <a:t>, </a:t>
            </a:r>
            <a:r>
              <a:rPr lang="ru-RU" sz="3400" dirty="0" smtClean="0">
                <a:solidFill>
                  <a:srgbClr val="92D050"/>
                </a:solidFill>
              </a:rPr>
              <a:t>дают два звука: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92D050"/>
                </a:solidFill>
              </a:rPr>
              <a:t>в начале слова. </a:t>
            </a:r>
            <a:endParaRPr lang="en-US" sz="3400" dirty="0" smtClean="0">
              <a:solidFill>
                <a:srgbClr val="92D05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dirty="0" smtClean="0">
                <a:solidFill>
                  <a:srgbClr val="92D050"/>
                </a:solidFill>
              </a:rPr>
              <a:t>Например, </a:t>
            </a:r>
            <a:r>
              <a:rPr lang="ru-RU" sz="3400" dirty="0" smtClean="0">
                <a:solidFill>
                  <a:srgbClr val="00B0F0"/>
                </a:solidFill>
              </a:rPr>
              <a:t>юла-</a:t>
            </a:r>
            <a:r>
              <a:rPr lang="en-US" sz="3400" dirty="0" smtClean="0">
                <a:solidFill>
                  <a:srgbClr val="00B0F0"/>
                </a:solidFill>
              </a:rPr>
              <a:t>[</a:t>
            </a:r>
            <a:r>
              <a:rPr lang="ru-RU" sz="3400" dirty="0" err="1" smtClean="0">
                <a:solidFill>
                  <a:srgbClr val="FF0000"/>
                </a:solidFill>
              </a:rPr>
              <a:t>йу</a:t>
            </a:r>
            <a:r>
              <a:rPr lang="ru-RU" sz="3400" dirty="0" err="1" smtClean="0">
                <a:solidFill>
                  <a:srgbClr val="00B0F0"/>
                </a:solidFill>
              </a:rPr>
              <a:t>ла</a:t>
            </a:r>
            <a:r>
              <a:rPr lang="en-US" sz="3400" dirty="0" smtClean="0">
                <a:solidFill>
                  <a:srgbClr val="00B0F0"/>
                </a:solidFill>
              </a:rPr>
              <a:t>]</a:t>
            </a:r>
            <a:endParaRPr lang="ru-RU" sz="3400" dirty="0" smtClean="0">
              <a:solidFill>
                <a:srgbClr val="00B0F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92D050"/>
                </a:solidFill>
              </a:rPr>
              <a:t>после </a:t>
            </a:r>
            <a:r>
              <a:rPr lang="ru-RU" sz="3400" dirty="0" err="1" smtClean="0">
                <a:solidFill>
                  <a:srgbClr val="92D050"/>
                </a:solidFill>
              </a:rPr>
              <a:t>ь</a:t>
            </a:r>
            <a:r>
              <a:rPr lang="ru-RU" sz="3400" dirty="0" smtClean="0">
                <a:solidFill>
                  <a:srgbClr val="92D050"/>
                </a:solidFill>
              </a:rPr>
              <a:t> или </a:t>
            </a:r>
            <a:r>
              <a:rPr lang="ru-RU" sz="3400" dirty="0" err="1" smtClean="0">
                <a:solidFill>
                  <a:srgbClr val="92D050"/>
                </a:solidFill>
              </a:rPr>
              <a:t>ъ</a:t>
            </a:r>
            <a:r>
              <a:rPr lang="ru-RU" sz="3400" dirty="0" smtClean="0">
                <a:solidFill>
                  <a:srgbClr val="92D050"/>
                </a:solidFill>
              </a:rPr>
              <a:t> знака.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dirty="0" smtClean="0">
                <a:solidFill>
                  <a:srgbClr val="92D050"/>
                </a:solidFill>
              </a:rPr>
              <a:t> Например, </a:t>
            </a:r>
            <a:r>
              <a:rPr lang="ru-RU" sz="3400" dirty="0" smtClean="0">
                <a:solidFill>
                  <a:srgbClr val="00B0F0"/>
                </a:solidFill>
              </a:rPr>
              <a:t>листья – </a:t>
            </a:r>
            <a:r>
              <a:rPr lang="en-US" sz="3400" dirty="0" smtClean="0">
                <a:solidFill>
                  <a:srgbClr val="00B0F0"/>
                </a:solidFill>
              </a:rPr>
              <a:t>[</a:t>
            </a:r>
            <a:r>
              <a:rPr lang="ru-RU" sz="3400" dirty="0" smtClean="0">
                <a:solidFill>
                  <a:srgbClr val="00B0F0"/>
                </a:solidFill>
              </a:rPr>
              <a:t>л</a:t>
            </a:r>
            <a:r>
              <a:rPr lang="en-US" sz="3400" dirty="0" smtClean="0">
                <a:solidFill>
                  <a:srgbClr val="00B0F0"/>
                </a:solidFill>
              </a:rPr>
              <a:t>`</a:t>
            </a:r>
            <a:r>
              <a:rPr lang="ru-RU" sz="3400" dirty="0" err="1" smtClean="0">
                <a:solidFill>
                  <a:srgbClr val="00B0F0"/>
                </a:solidFill>
              </a:rPr>
              <a:t>ист</a:t>
            </a:r>
            <a:r>
              <a:rPr lang="en-US" sz="3400" dirty="0" smtClean="0">
                <a:solidFill>
                  <a:srgbClr val="00B0F0"/>
                </a:solidFill>
              </a:rPr>
              <a:t>`</a:t>
            </a:r>
            <a:r>
              <a:rPr lang="ru-RU" sz="3400" dirty="0" err="1" smtClean="0">
                <a:solidFill>
                  <a:srgbClr val="FF0000"/>
                </a:solidFill>
              </a:rPr>
              <a:t>йа</a:t>
            </a:r>
            <a:r>
              <a:rPr lang="en-US" sz="3400" dirty="0" smtClean="0">
                <a:solidFill>
                  <a:srgbClr val="00B0F0"/>
                </a:solidFill>
              </a:rPr>
              <a:t>]</a:t>
            </a:r>
            <a:endParaRPr lang="ru-RU" sz="3400" dirty="0" smtClean="0">
              <a:solidFill>
                <a:srgbClr val="00B0F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92D050"/>
                </a:solidFill>
              </a:rPr>
              <a:t>после гласной.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dirty="0" smtClean="0">
                <a:solidFill>
                  <a:srgbClr val="92D050"/>
                </a:solidFill>
              </a:rPr>
              <a:t>Например, </a:t>
            </a:r>
            <a:r>
              <a:rPr lang="ru-RU" sz="3400" dirty="0" smtClean="0">
                <a:solidFill>
                  <a:srgbClr val="00B0F0"/>
                </a:solidFill>
              </a:rPr>
              <a:t>боец </a:t>
            </a:r>
            <a:r>
              <a:rPr lang="en-US" sz="3400" dirty="0" smtClean="0">
                <a:solidFill>
                  <a:srgbClr val="00B0F0"/>
                </a:solidFill>
              </a:rPr>
              <a:t>[</a:t>
            </a:r>
            <a:r>
              <a:rPr lang="ru-RU" sz="3400" dirty="0" err="1" smtClean="0">
                <a:solidFill>
                  <a:srgbClr val="00B0F0"/>
                </a:solidFill>
              </a:rPr>
              <a:t>ба</a:t>
            </a:r>
            <a:r>
              <a:rPr lang="ru-RU" sz="3400" dirty="0" err="1" smtClean="0">
                <a:solidFill>
                  <a:srgbClr val="FF0000"/>
                </a:solidFill>
              </a:rPr>
              <a:t>йэ</a:t>
            </a:r>
            <a:r>
              <a:rPr lang="ru-RU" sz="3400" dirty="0" err="1" smtClean="0">
                <a:solidFill>
                  <a:srgbClr val="00B0F0"/>
                </a:solidFill>
              </a:rPr>
              <a:t>ц</a:t>
            </a:r>
            <a:r>
              <a:rPr lang="en-US" sz="3400" dirty="0" smtClean="0">
                <a:solidFill>
                  <a:srgbClr val="00B0F0"/>
                </a:solidFill>
              </a:rPr>
              <a:t>]</a:t>
            </a:r>
            <a:endParaRPr lang="ru-RU" sz="3400" dirty="0" smtClean="0">
              <a:solidFill>
                <a:srgbClr val="00B0F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92D050"/>
                </a:solidFill>
              </a:rPr>
              <a:t>В стальных случаях буквы</a:t>
            </a:r>
            <a:r>
              <a:rPr lang="ru-RU" sz="3400" dirty="0" smtClean="0"/>
              <a:t> </a:t>
            </a:r>
            <a:r>
              <a:rPr lang="ru-RU" sz="3400" dirty="0" smtClean="0">
                <a:solidFill>
                  <a:srgbClr val="FF0000"/>
                </a:solidFill>
              </a:rPr>
              <a:t>е, ё, </a:t>
            </a:r>
            <a:r>
              <a:rPr lang="ru-RU" sz="3400" dirty="0" err="1" smtClean="0">
                <a:solidFill>
                  <a:srgbClr val="FF0000"/>
                </a:solidFill>
              </a:rPr>
              <a:t>ю</a:t>
            </a:r>
            <a:r>
              <a:rPr lang="ru-RU" sz="3400" dirty="0" smtClean="0">
                <a:solidFill>
                  <a:srgbClr val="FF0000"/>
                </a:solidFill>
              </a:rPr>
              <a:t>, я </a:t>
            </a:r>
            <a:r>
              <a:rPr lang="ru-RU" sz="3400" dirty="0" smtClean="0">
                <a:solidFill>
                  <a:srgbClr val="92D050"/>
                </a:solidFill>
              </a:rPr>
              <a:t>дают один звук.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dirty="0" smtClean="0">
                <a:solidFill>
                  <a:srgbClr val="92D050"/>
                </a:solidFill>
              </a:rPr>
              <a:t>Например, </a:t>
            </a:r>
            <a:r>
              <a:rPr lang="ru-RU" sz="3400" dirty="0" smtClean="0">
                <a:solidFill>
                  <a:srgbClr val="00B0F0"/>
                </a:solidFill>
              </a:rPr>
              <a:t>море </a:t>
            </a:r>
            <a:r>
              <a:rPr lang="en-US" sz="3400" dirty="0" smtClean="0">
                <a:solidFill>
                  <a:srgbClr val="00B0F0"/>
                </a:solidFill>
              </a:rPr>
              <a:t>[</a:t>
            </a:r>
            <a:r>
              <a:rPr lang="ru-RU" sz="3400" dirty="0" smtClean="0">
                <a:solidFill>
                  <a:srgbClr val="00B0F0"/>
                </a:solidFill>
              </a:rPr>
              <a:t>мор</a:t>
            </a:r>
            <a:r>
              <a:rPr lang="en-US" sz="3400" dirty="0" smtClean="0">
                <a:solidFill>
                  <a:srgbClr val="00B0F0"/>
                </a:solidFill>
              </a:rPr>
              <a:t>`</a:t>
            </a:r>
            <a:r>
              <a:rPr lang="ru-RU" sz="3400" dirty="0" smtClean="0">
                <a:solidFill>
                  <a:srgbClr val="FF0000"/>
                </a:solidFill>
              </a:rPr>
              <a:t>э</a:t>
            </a:r>
            <a:r>
              <a:rPr lang="en-US" sz="3400" dirty="0" smtClean="0">
                <a:solidFill>
                  <a:srgbClr val="00B0F0"/>
                </a:solidFill>
              </a:rPr>
              <a:t>]</a:t>
            </a:r>
            <a:r>
              <a:rPr lang="ru-RU" sz="3400" dirty="0" smtClean="0">
                <a:solidFill>
                  <a:srgbClr val="00B0F0"/>
                </a:solidFill>
              </a:rPr>
              <a:t> (е </a:t>
            </a:r>
            <a:r>
              <a:rPr lang="en-US" sz="3400" dirty="0" smtClean="0">
                <a:solidFill>
                  <a:srgbClr val="00B0F0"/>
                </a:solidFill>
              </a:rPr>
              <a:t>[</a:t>
            </a:r>
            <a:r>
              <a:rPr lang="ru-RU" sz="3400" dirty="0" err="1" smtClean="0">
                <a:solidFill>
                  <a:srgbClr val="00B0F0"/>
                </a:solidFill>
              </a:rPr>
              <a:t>йэ</a:t>
            </a:r>
            <a:r>
              <a:rPr lang="en-US" sz="3400" dirty="0" smtClean="0">
                <a:solidFill>
                  <a:srgbClr val="00B0F0"/>
                </a:solidFill>
              </a:rPr>
              <a:t>]</a:t>
            </a:r>
            <a:r>
              <a:rPr lang="ru-RU" sz="3400" dirty="0" smtClean="0">
                <a:solidFill>
                  <a:srgbClr val="00B0F0"/>
                </a:solidFill>
              </a:rPr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dirty="0" smtClean="0">
                <a:solidFill>
                  <a:srgbClr val="92D050"/>
                </a:solidFill>
              </a:rPr>
              <a:t>Всегда мягкий </a:t>
            </a:r>
            <a:r>
              <a:rPr lang="en-US" sz="3400" dirty="0" smtClean="0">
                <a:solidFill>
                  <a:srgbClr val="92D050"/>
                </a:solidFill>
              </a:rPr>
              <a:t>[</a:t>
            </a:r>
            <a:r>
              <a:rPr lang="ru-RU" sz="3400" dirty="0" err="1" smtClean="0">
                <a:solidFill>
                  <a:srgbClr val="92D050"/>
                </a:solidFill>
              </a:rPr>
              <a:t>й</a:t>
            </a:r>
            <a:r>
              <a:rPr lang="en-US" sz="3400" dirty="0" smtClean="0">
                <a:solidFill>
                  <a:srgbClr val="92D050"/>
                </a:solidFill>
              </a:rPr>
              <a:t>]</a:t>
            </a:r>
            <a:r>
              <a:rPr lang="ru-RU" sz="3400" dirty="0" smtClean="0">
                <a:solidFill>
                  <a:srgbClr val="92D050"/>
                </a:solidFill>
              </a:rPr>
              <a:t> смягчил </a:t>
            </a:r>
            <a:r>
              <a:rPr lang="en-US" sz="3400" dirty="0" smtClean="0">
                <a:solidFill>
                  <a:srgbClr val="92D050"/>
                </a:solidFill>
              </a:rPr>
              <a:t>[</a:t>
            </a:r>
            <a:r>
              <a:rPr lang="ru-RU" sz="3400" dirty="0" err="1" smtClean="0">
                <a:solidFill>
                  <a:srgbClr val="92D050"/>
                </a:solidFill>
              </a:rPr>
              <a:t>р</a:t>
            </a:r>
            <a:r>
              <a:rPr lang="en-US" sz="3400" dirty="0" smtClean="0">
                <a:solidFill>
                  <a:srgbClr val="92D050"/>
                </a:solidFill>
              </a:rPr>
              <a:t>`]</a:t>
            </a:r>
            <a:r>
              <a:rPr lang="ru-RU" sz="3400" dirty="0" smtClean="0">
                <a:solidFill>
                  <a:srgbClr val="92D050"/>
                </a:solidFill>
              </a:rPr>
              <a:t>. Вот куда потерялся второй звук у е.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500042"/>
            <a:ext cx="4786346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/>
              <a:t> </a:t>
            </a:r>
            <a:r>
              <a:rPr lang="ru-RU" dirty="0" smtClean="0">
                <a:effectLst/>
              </a:rPr>
              <a:t>Найди слова, где букв больше, чем звуков:</a:t>
            </a:r>
            <a:endParaRPr lang="ru-RU" dirty="0">
              <a:effectLst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643188"/>
            <a:ext cx="6329363" cy="3482975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92D050"/>
                </a:solidFill>
              </a:rPr>
              <a:t>крепость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92D050"/>
                </a:solidFill>
              </a:rPr>
              <a:t>улица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92D050"/>
                </a:solidFill>
              </a:rPr>
              <a:t>мальчик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92D050"/>
                </a:solidFill>
              </a:rPr>
              <a:t>портфель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92D050"/>
                </a:solidFill>
              </a:rPr>
              <a:t>якорь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92D050"/>
                </a:solidFill>
              </a:rPr>
              <a:t>пальто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92D050"/>
                </a:solidFill>
              </a:rPr>
              <a:t>воробей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92D050"/>
                </a:solidFill>
              </a:rPr>
              <a:t>братья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92D050"/>
                </a:solidFill>
              </a:rPr>
              <a:t>медведь</a:t>
            </a:r>
            <a:endParaRPr lang="ru-RU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B3DE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B3DE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B3DE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B3DE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B3DE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/>
              </a:rPr>
              <a:t>Найди слова, где звуков больше, чем букв:</a:t>
            </a:r>
            <a:endParaRPr lang="ru-RU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8"/>
            <a:ext cx="6329363" cy="3482975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F0"/>
                </a:solidFill>
              </a:rPr>
              <a:t>ягода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F0"/>
                </a:solidFill>
              </a:rPr>
              <a:t>земля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F0"/>
                </a:solidFill>
              </a:rPr>
              <a:t>семья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F0"/>
                </a:solidFill>
              </a:rPr>
              <a:t>дятел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F0"/>
                </a:solidFill>
              </a:rPr>
              <a:t>змея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F0"/>
                </a:solidFill>
              </a:rPr>
              <a:t>Юра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F0"/>
                </a:solidFill>
              </a:rPr>
              <a:t>Ирина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F0"/>
                </a:solidFill>
              </a:rPr>
              <a:t>пальчик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F0"/>
                </a:solidFill>
              </a:rPr>
              <a:t>деревья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FCF3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FCF3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FCF3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Молодцы!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162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0000"/>
                </a:solidFill>
                <a:effectLst/>
              </a:rPr>
              <a:t>Что такое звук и буква?</a:t>
            </a:r>
            <a:endParaRPr lang="ru-RU" sz="2800" dirty="0">
              <a:solidFill>
                <a:srgbClr val="FF0000"/>
              </a:solidFill>
              <a:effectLst/>
            </a:endParaRPr>
          </a:p>
        </p:txBody>
      </p:sp>
      <p:sp>
        <p:nvSpPr>
          <p:cNvPr id="4099" name="Содержимое 4"/>
          <p:cNvSpPr>
            <a:spLocks noGrp="1"/>
          </p:cNvSpPr>
          <p:nvPr>
            <p:ph idx="1"/>
          </p:nvPr>
        </p:nvSpPr>
        <p:spPr>
          <a:xfrm>
            <a:off x="285750" y="2457450"/>
            <a:ext cx="7772400" cy="440055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00B0F0"/>
                </a:solidFill>
                <a:latin typeface="Segoe"/>
              </a:rPr>
              <a:t>Звуки мы говорим и слышим</a:t>
            </a:r>
          </a:p>
          <a:p>
            <a:pPr eaLnBrk="1" hangingPunct="1"/>
            <a:endParaRPr lang="ru-RU" smtClean="0">
              <a:solidFill>
                <a:srgbClr val="00B0F0"/>
              </a:solidFill>
              <a:latin typeface="Segoe"/>
            </a:endParaRPr>
          </a:p>
          <a:p>
            <a:pPr eaLnBrk="1" hangingPunct="1"/>
            <a:endParaRPr lang="ru-RU" smtClean="0">
              <a:solidFill>
                <a:srgbClr val="00B0F0"/>
              </a:solidFill>
              <a:latin typeface="Segoe"/>
            </a:endParaRPr>
          </a:p>
          <a:p>
            <a:pPr eaLnBrk="1" hangingPunct="1"/>
            <a:r>
              <a:rPr lang="ru-RU" smtClean="0">
                <a:solidFill>
                  <a:srgbClr val="00B0F0"/>
                </a:solidFill>
                <a:latin typeface="Segoe"/>
              </a:rPr>
              <a:t>Буквы мы видим, читаем и пишем</a:t>
            </a:r>
          </a:p>
        </p:txBody>
      </p:sp>
      <p:pic>
        <p:nvPicPr>
          <p:cNvPr id="7" name="Рисунок 6" descr="878125-1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7422" y="3071810"/>
            <a:ext cx="1428760" cy="1219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8" name="Рисунок 7" descr="678753_260_195_sour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3438" y="4929198"/>
            <a:ext cx="2000263" cy="150019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9" name="Рисунок 8" descr="listening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00562" y="3071810"/>
            <a:ext cx="1824041" cy="121384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0" name="Рисунок 9" descr="8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57422" y="4929198"/>
            <a:ext cx="1748030" cy="147637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791837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2071678"/>
            <a:ext cx="6517343" cy="4643470"/>
          </a:xfrm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2928938"/>
            <a:ext cx="7772400" cy="29432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Ь</a:t>
            </a:r>
            <a:r>
              <a:rPr lang="ru-RU" b="1" dirty="0" smtClean="0">
                <a:solidFill>
                  <a:srgbClr val="00B0F0"/>
                </a:solidFill>
              </a:rPr>
              <a:t> и 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Ъ</a:t>
            </a:r>
            <a:r>
              <a:rPr lang="ru-RU" b="1" dirty="0" smtClean="0">
                <a:solidFill>
                  <a:srgbClr val="00B0F0"/>
                </a:solidFill>
              </a:rPr>
              <a:t> знаки звука не дают </a:t>
            </a:r>
            <a:r>
              <a:rPr lang="en-US" b="1" dirty="0" smtClean="0">
                <a:solidFill>
                  <a:srgbClr val="00B0F0"/>
                </a:solidFill>
              </a:rPr>
              <a:t>[-]</a:t>
            </a:r>
            <a:r>
              <a:rPr lang="ru-RU" b="1" dirty="0" smtClean="0">
                <a:solidFill>
                  <a:srgbClr val="00B0F0"/>
                </a:solidFill>
              </a:rPr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B0F0"/>
                </a:solidFill>
              </a:rPr>
              <a:t>   </a:t>
            </a:r>
            <a:r>
              <a:rPr lang="ru-RU" dirty="0" smtClean="0">
                <a:solidFill>
                  <a:srgbClr val="00B0F0"/>
                </a:solidFill>
              </a:rPr>
              <a:t>Например,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B0F0"/>
                </a:solidFill>
              </a:rPr>
              <a:t>   конь </a:t>
            </a:r>
            <a:r>
              <a:rPr lang="en-US" dirty="0" smtClean="0">
                <a:solidFill>
                  <a:srgbClr val="00B0F0"/>
                </a:solidFill>
              </a:rPr>
              <a:t>– [</a:t>
            </a:r>
            <a:r>
              <a:rPr lang="ru-RU" dirty="0" smtClean="0">
                <a:solidFill>
                  <a:srgbClr val="00B0F0"/>
                </a:solidFill>
              </a:rPr>
              <a:t>кон</a:t>
            </a:r>
            <a:r>
              <a:rPr lang="en-US" dirty="0" smtClean="0">
                <a:solidFill>
                  <a:srgbClr val="00B0F0"/>
                </a:solidFill>
              </a:rPr>
              <a:t>`</a:t>
            </a:r>
            <a:r>
              <a:rPr lang="ru-RU" dirty="0" smtClean="0">
                <a:solidFill>
                  <a:srgbClr val="00B0F0"/>
                </a:solidFill>
              </a:rPr>
              <a:t>-</a:t>
            </a:r>
            <a:r>
              <a:rPr lang="en-US" dirty="0" smtClean="0">
                <a:solidFill>
                  <a:srgbClr val="00B0F0"/>
                </a:solidFill>
              </a:rPr>
              <a:t>] – </a:t>
            </a:r>
            <a:r>
              <a:rPr lang="ru-RU" dirty="0" smtClean="0">
                <a:solidFill>
                  <a:srgbClr val="00B0F0"/>
                </a:solidFill>
              </a:rPr>
              <a:t>4 буквы и 3 звука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85794"/>
            <a:ext cx="4786346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/>
              </a:rPr>
              <a:t>Найдите буквы, которые обозначают гласные звуки:</a:t>
            </a:r>
            <a:endParaRPr lang="ru-RU" dirty="0">
              <a:effectLst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214938" y="2571750"/>
            <a:ext cx="1000125" cy="5715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B0F0"/>
                </a:solidFill>
              </a:rPr>
              <a:t>Н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071688" y="6072188"/>
            <a:ext cx="1000125" cy="5715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B0F0"/>
                </a:solidFill>
              </a:rPr>
              <a:t>Ф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643563" y="3357563"/>
            <a:ext cx="1000125" cy="5715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B0F0"/>
                </a:solidFill>
              </a:rPr>
              <a:t>Б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28625" y="4714875"/>
            <a:ext cx="1000125" cy="5715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B0F0"/>
                </a:solidFill>
              </a:rPr>
              <a:t>Ч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572000" y="5857875"/>
            <a:ext cx="1000125" cy="5715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B0F0"/>
                </a:solidFill>
              </a:rPr>
              <a:t>С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00063" y="3286125"/>
            <a:ext cx="1000125" cy="5715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B0F0"/>
                </a:solidFill>
              </a:rPr>
              <a:t>Т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857875" y="4214813"/>
            <a:ext cx="1000125" cy="5715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B0F0"/>
                </a:solidFill>
              </a:rPr>
              <a:t>М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071688" y="5214938"/>
            <a:ext cx="1000125" cy="5715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B0F0"/>
                </a:solidFill>
              </a:rPr>
              <a:t>Щ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643188" y="2643188"/>
            <a:ext cx="1000125" cy="5715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B0F0"/>
                </a:solidFill>
              </a:rPr>
              <a:t>Й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643188" y="3500438"/>
            <a:ext cx="1000125" cy="5715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B0F0"/>
                </a:solidFill>
              </a:rPr>
              <a:t>Ж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786438" y="5786438"/>
            <a:ext cx="1000125" cy="5715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B0F0"/>
                </a:solidFill>
              </a:rPr>
              <a:t>Ю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786188" y="4929188"/>
            <a:ext cx="1000125" cy="5715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B0F0"/>
                </a:solidFill>
              </a:rPr>
              <a:t>И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143000" y="4071938"/>
            <a:ext cx="1000125" cy="5715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B0F0"/>
                </a:solidFill>
              </a:rPr>
              <a:t>Ы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857250" y="5500688"/>
            <a:ext cx="1000125" cy="5715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B0F0"/>
                </a:solidFill>
              </a:rPr>
              <a:t>Я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214813" y="3857625"/>
            <a:ext cx="1000125" cy="5715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B0F0"/>
                </a:solidFill>
              </a:rPr>
              <a:t>Э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357563" y="5715000"/>
            <a:ext cx="1000125" cy="5715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B0F0"/>
                </a:solidFill>
              </a:rPr>
              <a:t>Ё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2643188" y="4357688"/>
            <a:ext cx="1000125" cy="5715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B0F0"/>
                </a:solidFill>
              </a:rPr>
              <a:t>Е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5000625" y="5000625"/>
            <a:ext cx="1000125" cy="5715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B0F0"/>
                </a:solidFill>
              </a:rPr>
              <a:t>У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857625" y="2786063"/>
            <a:ext cx="1000125" cy="5715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B0F0"/>
                </a:solidFill>
              </a:rPr>
              <a:t>О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1214438" y="2571750"/>
            <a:ext cx="1000125" cy="5715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B0F0"/>
                </a:solidFill>
              </a:rPr>
              <a:t>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41F1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41F1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41F1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41F1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41F1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41F1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41F1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41F1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41F1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41F1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571480"/>
            <a:ext cx="4786346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/>
              </a:rPr>
              <a:t>Согласные звуки бывают звонкими и глухими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571472" y="3214686"/>
            <a:ext cx="2071702" cy="785818"/>
          </a:xfrm>
          <a:prstGeom prst="homePlate">
            <a:avLst/>
          </a:prstGeom>
          <a:solidFill>
            <a:srgbClr val="92D050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 contourW="12700">
            <a:bevelT/>
            <a:contourClr>
              <a:srgbClr val="92D05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Звонкие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571472" y="4500570"/>
            <a:ext cx="2071702" cy="785818"/>
          </a:xfrm>
          <a:prstGeom prst="homePlate">
            <a:avLst/>
          </a:prstGeom>
          <a:solidFill>
            <a:srgbClr val="92D050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 contourW="12700">
            <a:bevelT/>
            <a:contourClr>
              <a:srgbClr val="92D05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Глухие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00364" y="3143248"/>
            <a:ext cx="3429024" cy="50006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b="1" dirty="0" smtClean="0">
                <a:solidFill>
                  <a:schemeClr val="bg1"/>
                </a:solidFill>
              </a:rPr>
              <a:t>Непарные: </a:t>
            </a:r>
            <a:r>
              <a:rPr lang="en-US" sz="2000" b="1" dirty="0" smtClean="0">
                <a:solidFill>
                  <a:schemeClr val="bg1"/>
                </a:solidFill>
              </a:rPr>
              <a:t>[</a:t>
            </a:r>
            <a:r>
              <a:rPr lang="ru-RU" sz="2000" b="1" dirty="0" smtClean="0">
                <a:solidFill>
                  <a:schemeClr val="bg1"/>
                </a:solidFill>
              </a:rPr>
              <a:t>м</a:t>
            </a:r>
            <a:r>
              <a:rPr lang="en-US" sz="2000" b="1" dirty="0" smtClean="0">
                <a:solidFill>
                  <a:schemeClr val="bg1"/>
                </a:solidFill>
              </a:rPr>
              <a:t>]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[</a:t>
            </a:r>
            <a:r>
              <a:rPr lang="ru-RU" sz="2000" b="1" dirty="0" err="1" smtClean="0">
                <a:solidFill>
                  <a:schemeClr val="bg1"/>
                </a:solidFill>
              </a:rPr>
              <a:t>н</a:t>
            </a:r>
            <a:r>
              <a:rPr lang="en-US" sz="2000" b="1" dirty="0" smtClean="0">
                <a:solidFill>
                  <a:schemeClr val="bg1"/>
                </a:solidFill>
              </a:rPr>
              <a:t>]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[</a:t>
            </a:r>
            <a:r>
              <a:rPr lang="ru-RU" sz="2000" b="1" dirty="0" smtClean="0">
                <a:solidFill>
                  <a:schemeClr val="bg1"/>
                </a:solidFill>
              </a:rPr>
              <a:t>л</a:t>
            </a:r>
            <a:r>
              <a:rPr lang="en-US" sz="2000" b="1" dirty="0" smtClean="0">
                <a:solidFill>
                  <a:schemeClr val="bg1"/>
                </a:solidFill>
              </a:rPr>
              <a:t>]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[</a:t>
            </a:r>
            <a:r>
              <a:rPr lang="ru-RU" sz="2000" b="1" dirty="0" smtClean="0">
                <a:solidFill>
                  <a:schemeClr val="bg1"/>
                </a:solidFill>
              </a:rPr>
              <a:t>р</a:t>
            </a:r>
            <a:r>
              <a:rPr lang="en-US" sz="2000" b="1" dirty="0" smtClean="0">
                <a:solidFill>
                  <a:schemeClr val="bg1"/>
                </a:solidFill>
              </a:rPr>
              <a:t>]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[</a:t>
            </a:r>
            <a:r>
              <a:rPr lang="ru-RU" sz="2000" b="1" dirty="0" err="1" smtClean="0">
                <a:solidFill>
                  <a:schemeClr val="bg1"/>
                </a:solidFill>
              </a:rPr>
              <a:t>й</a:t>
            </a:r>
            <a:r>
              <a:rPr lang="en-US" sz="2000" b="1" dirty="0" smtClean="0">
                <a:solidFill>
                  <a:schemeClr val="bg1"/>
                </a:solidFill>
              </a:rPr>
              <a:t>]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00364" y="4929198"/>
            <a:ext cx="3429024" cy="50006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b="1" dirty="0" smtClean="0">
                <a:solidFill>
                  <a:schemeClr val="bg1"/>
                </a:solidFill>
              </a:rPr>
              <a:t>Непарные: </a:t>
            </a:r>
            <a:r>
              <a:rPr lang="en-US" sz="2000" b="1" dirty="0" smtClean="0">
                <a:solidFill>
                  <a:schemeClr val="bg1"/>
                </a:solidFill>
              </a:rPr>
              <a:t>[</a:t>
            </a:r>
            <a:r>
              <a:rPr lang="ru-RU" sz="2000" b="1" dirty="0" err="1" smtClean="0">
                <a:solidFill>
                  <a:schemeClr val="bg1"/>
                </a:solidFill>
              </a:rPr>
              <a:t>х</a:t>
            </a:r>
            <a:r>
              <a:rPr lang="en-US" sz="2000" b="1" dirty="0" smtClean="0">
                <a:solidFill>
                  <a:schemeClr val="bg1"/>
                </a:solidFill>
              </a:rPr>
              <a:t>]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[</a:t>
            </a:r>
            <a:r>
              <a:rPr lang="ru-RU" sz="2000" b="1" dirty="0" err="1" smtClean="0">
                <a:solidFill>
                  <a:schemeClr val="bg1"/>
                </a:solidFill>
              </a:rPr>
              <a:t>ц</a:t>
            </a:r>
            <a:r>
              <a:rPr lang="en-US" sz="2000" b="1" dirty="0" smtClean="0">
                <a:solidFill>
                  <a:schemeClr val="bg1"/>
                </a:solidFill>
              </a:rPr>
              <a:t>]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[</a:t>
            </a:r>
            <a:r>
              <a:rPr lang="ru-RU" sz="2000" b="1" dirty="0" err="1" smtClean="0">
                <a:solidFill>
                  <a:schemeClr val="bg1"/>
                </a:solidFill>
              </a:rPr>
              <a:t>щ</a:t>
            </a:r>
            <a:r>
              <a:rPr lang="en-US" sz="2000" b="1" dirty="0" smtClean="0">
                <a:solidFill>
                  <a:schemeClr val="bg1"/>
                </a:solidFill>
              </a:rPr>
              <a:t>]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00364" y="3786190"/>
            <a:ext cx="3429024" cy="50006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b="1" dirty="0" smtClean="0">
                <a:solidFill>
                  <a:schemeClr val="bg1"/>
                </a:solidFill>
              </a:rPr>
              <a:t>Парные: </a:t>
            </a:r>
            <a:r>
              <a:rPr lang="en-US" sz="2000" b="1" dirty="0" smtClean="0">
                <a:solidFill>
                  <a:schemeClr val="bg1"/>
                </a:solidFill>
              </a:rPr>
              <a:t>[</a:t>
            </a:r>
            <a:r>
              <a:rPr lang="ru-RU" sz="2000" b="1" dirty="0" smtClean="0">
                <a:solidFill>
                  <a:schemeClr val="bg1"/>
                </a:solidFill>
              </a:rPr>
              <a:t>б</a:t>
            </a:r>
            <a:r>
              <a:rPr lang="en-US" sz="2000" b="1" dirty="0" smtClean="0">
                <a:solidFill>
                  <a:schemeClr val="bg1"/>
                </a:solidFill>
              </a:rPr>
              <a:t>]</a:t>
            </a:r>
            <a:r>
              <a:rPr lang="ru-RU" sz="2000" b="1" dirty="0" smtClean="0">
                <a:solidFill>
                  <a:schemeClr val="bg1"/>
                </a:solidFill>
              </a:rPr>
              <a:t>  </a:t>
            </a:r>
            <a:r>
              <a:rPr lang="en-US" sz="2000" b="1" dirty="0" smtClean="0">
                <a:solidFill>
                  <a:schemeClr val="bg1"/>
                </a:solidFill>
              </a:rPr>
              <a:t>[</a:t>
            </a:r>
            <a:r>
              <a:rPr lang="ru-RU" sz="2000" b="1" dirty="0" smtClean="0">
                <a:solidFill>
                  <a:schemeClr val="bg1"/>
                </a:solidFill>
              </a:rPr>
              <a:t>в</a:t>
            </a:r>
            <a:r>
              <a:rPr lang="en-US" sz="2000" b="1" dirty="0" smtClean="0">
                <a:solidFill>
                  <a:schemeClr val="bg1"/>
                </a:solidFill>
              </a:rPr>
              <a:t>]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[</a:t>
            </a:r>
            <a:r>
              <a:rPr lang="ru-RU" sz="2000" b="1" dirty="0" smtClean="0">
                <a:solidFill>
                  <a:schemeClr val="bg1"/>
                </a:solidFill>
              </a:rPr>
              <a:t>г</a:t>
            </a:r>
            <a:r>
              <a:rPr lang="en-US" sz="2000" b="1" dirty="0" smtClean="0">
                <a:solidFill>
                  <a:schemeClr val="bg1"/>
                </a:solidFill>
              </a:rPr>
              <a:t>]</a:t>
            </a:r>
            <a:r>
              <a:rPr lang="ru-RU" sz="2000" b="1" dirty="0" smtClean="0">
                <a:solidFill>
                  <a:schemeClr val="bg1"/>
                </a:solidFill>
              </a:rPr>
              <a:t>  </a:t>
            </a:r>
            <a:r>
              <a:rPr lang="en-US" sz="2000" b="1" dirty="0" smtClean="0">
                <a:solidFill>
                  <a:schemeClr val="bg1"/>
                </a:solidFill>
              </a:rPr>
              <a:t>[</a:t>
            </a:r>
            <a:r>
              <a:rPr lang="ru-RU" sz="2000" b="1" dirty="0" smtClean="0">
                <a:solidFill>
                  <a:schemeClr val="bg1"/>
                </a:solidFill>
              </a:rPr>
              <a:t>ж</a:t>
            </a:r>
            <a:r>
              <a:rPr lang="en-US" sz="2000" b="1" dirty="0" smtClean="0">
                <a:solidFill>
                  <a:schemeClr val="bg1"/>
                </a:solidFill>
              </a:rPr>
              <a:t>]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[</a:t>
            </a:r>
            <a:r>
              <a:rPr lang="ru-RU" sz="2000" b="1" dirty="0" err="1" smtClean="0">
                <a:solidFill>
                  <a:schemeClr val="bg1"/>
                </a:solidFill>
              </a:rPr>
              <a:t>з</a:t>
            </a:r>
            <a:r>
              <a:rPr lang="en-US" sz="2000" b="1" dirty="0" smtClean="0">
                <a:solidFill>
                  <a:schemeClr val="bg1"/>
                </a:solidFill>
              </a:rPr>
              <a:t>]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[</a:t>
            </a:r>
            <a:r>
              <a:rPr lang="ru-RU" sz="2000" b="1" dirty="0" err="1" smtClean="0">
                <a:solidFill>
                  <a:schemeClr val="bg1"/>
                </a:solidFill>
              </a:rPr>
              <a:t>д</a:t>
            </a:r>
            <a:r>
              <a:rPr lang="en-US" sz="2000" b="1" dirty="0" smtClean="0">
                <a:solidFill>
                  <a:schemeClr val="bg1"/>
                </a:solidFill>
              </a:rPr>
              <a:t>]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00364" y="4357694"/>
            <a:ext cx="3429024" cy="50006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b="1" dirty="0" smtClean="0">
                <a:solidFill>
                  <a:schemeClr val="bg1"/>
                </a:solidFill>
              </a:rPr>
              <a:t>Парные: </a:t>
            </a:r>
            <a:r>
              <a:rPr lang="en-US" sz="2000" b="1" dirty="0" smtClean="0">
                <a:solidFill>
                  <a:schemeClr val="bg1"/>
                </a:solidFill>
              </a:rPr>
              <a:t>[</a:t>
            </a:r>
            <a:r>
              <a:rPr lang="ru-RU" sz="2000" b="1" dirty="0" smtClean="0">
                <a:solidFill>
                  <a:schemeClr val="bg1"/>
                </a:solidFill>
              </a:rPr>
              <a:t>п</a:t>
            </a:r>
            <a:r>
              <a:rPr lang="en-US" sz="2000" b="1" dirty="0" smtClean="0">
                <a:solidFill>
                  <a:schemeClr val="bg1"/>
                </a:solidFill>
              </a:rPr>
              <a:t>]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[</a:t>
            </a:r>
            <a:r>
              <a:rPr lang="ru-RU" sz="2000" b="1" dirty="0" smtClean="0">
                <a:solidFill>
                  <a:schemeClr val="bg1"/>
                </a:solidFill>
              </a:rPr>
              <a:t>ф</a:t>
            </a:r>
            <a:r>
              <a:rPr lang="en-US" sz="2000" b="1" dirty="0" smtClean="0">
                <a:solidFill>
                  <a:schemeClr val="bg1"/>
                </a:solidFill>
              </a:rPr>
              <a:t>]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[</a:t>
            </a:r>
            <a:r>
              <a:rPr lang="ru-RU" sz="2000" b="1" dirty="0" smtClean="0">
                <a:solidFill>
                  <a:schemeClr val="bg1"/>
                </a:solidFill>
              </a:rPr>
              <a:t>к</a:t>
            </a:r>
            <a:r>
              <a:rPr lang="en-US" sz="2000" b="1" dirty="0" smtClean="0">
                <a:solidFill>
                  <a:schemeClr val="bg1"/>
                </a:solidFill>
              </a:rPr>
              <a:t>]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[</a:t>
            </a:r>
            <a:r>
              <a:rPr lang="ru-RU" sz="2000" b="1" dirty="0" smtClean="0">
                <a:solidFill>
                  <a:schemeClr val="bg1"/>
                </a:solidFill>
              </a:rPr>
              <a:t>ш</a:t>
            </a:r>
            <a:r>
              <a:rPr lang="en-US" sz="2000" b="1" dirty="0" smtClean="0">
                <a:solidFill>
                  <a:schemeClr val="bg1"/>
                </a:solidFill>
              </a:rPr>
              <a:t>]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[</a:t>
            </a:r>
            <a:r>
              <a:rPr lang="ru-RU" sz="2000" b="1" dirty="0" err="1" smtClean="0">
                <a:solidFill>
                  <a:schemeClr val="bg1"/>
                </a:solidFill>
              </a:rPr>
              <a:t>с</a:t>
            </a:r>
            <a:r>
              <a:rPr lang="en-US" sz="2000" b="1" dirty="0" smtClean="0">
                <a:solidFill>
                  <a:schemeClr val="bg1"/>
                </a:solidFill>
              </a:rPr>
              <a:t>]</a:t>
            </a:r>
            <a:r>
              <a:rPr lang="ru-RU" sz="2000" b="1" smtClean="0">
                <a:solidFill>
                  <a:schemeClr val="bg1"/>
                </a:solidFill>
              </a:rPr>
              <a:t>  </a:t>
            </a:r>
            <a:r>
              <a:rPr lang="en-US" sz="2000" b="1" smtClean="0">
                <a:solidFill>
                  <a:schemeClr val="bg1"/>
                </a:solidFill>
              </a:rPr>
              <a:t>[</a:t>
            </a:r>
            <a:r>
              <a:rPr lang="ru-RU" sz="2000" b="1" dirty="0" err="1" smtClean="0">
                <a:solidFill>
                  <a:schemeClr val="bg1"/>
                </a:solidFill>
              </a:rPr>
              <a:t>т</a:t>
            </a:r>
            <a:r>
              <a:rPr lang="en-US" sz="2000" b="1" dirty="0" smtClean="0">
                <a:solidFill>
                  <a:schemeClr val="bg1"/>
                </a:solidFill>
              </a:rPr>
              <a:t>]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1" name="Левая фигурная скобка 10"/>
          <p:cNvSpPr/>
          <p:nvPr/>
        </p:nvSpPr>
        <p:spPr>
          <a:xfrm>
            <a:off x="2714612" y="3000372"/>
            <a:ext cx="214314" cy="121444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2714612" y="4286256"/>
            <a:ext cx="214314" cy="121444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357166"/>
            <a:ext cx="71628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/>
              </a:rPr>
              <a:t>Согласные 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бывают мягкими и твёрдыми:</a:t>
            </a:r>
            <a:endParaRPr lang="ru-RU" dirty="0">
              <a:effectLst/>
            </a:endParaRPr>
          </a:p>
        </p:txBody>
      </p:sp>
      <p:sp>
        <p:nvSpPr>
          <p:cNvPr id="9219" name="Содержимое 6"/>
          <p:cNvSpPr>
            <a:spLocks noGrp="1"/>
          </p:cNvSpPr>
          <p:nvPr>
            <p:ph idx="1"/>
          </p:nvPr>
        </p:nvSpPr>
        <p:spPr>
          <a:xfrm>
            <a:off x="0" y="2743200"/>
            <a:ext cx="7772400" cy="4114800"/>
          </a:xfrm>
        </p:spPr>
        <p:txBody>
          <a:bodyPr/>
          <a:lstStyle/>
          <a:p>
            <a:pPr eaLnBrk="1" hangingPunct="1"/>
            <a:r>
              <a:rPr lang="ru-RU" sz="3000" smtClean="0">
                <a:solidFill>
                  <a:srgbClr val="00B0F0"/>
                </a:solidFill>
                <a:latin typeface="Segoe"/>
              </a:rPr>
              <a:t>Гласные </a:t>
            </a:r>
            <a:r>
              <a:rPr lang="ru-RU" sz="3000" smtClean="0">
                <a:solidFill>
                  <a:srgbClr val="FF0000"/>
                </a:solidFill>
                <a:latin typeface="Segoe"/>
              </a:rPr>
              <a:t>я  ё   ю  и   е   </a:t>
            </a:r>
            <a:r>
              <a:rPr lang="ru-RU" sz="3000" smtClean="0">
                <a:solidFill>
                  <a:srgbClr val="00B0F0"/>
                </a:solidFill>
                <a:latin typeface="Segoe"/>
              </a:rPr>
              <a:t>служат для смягчения согласных звуков.</a:t>
            </a:r>
          </a:p>
          <a:p>
            <a:pPr eaLnBrk="1" hangingPunct="1">
              <a:buFont typeface="Arial" pitchFamily="34" charset="0"/>
              <a:buNone/>
            </a:pPr>
            <a:r>
              <a:rPr lang="ru-RU" sz="3000" smtClean="0">
                <a:solidFill>
                  <a:srgbClr val="00B0F0"/>
                </a:solidFill>
                <a:latin typeface="Segoe"/>
              </a:rPr>
              <a:t>Например, </a:t>
            </a:r>
            <a:r>
              <a:rPr lang="en-US" sz="3000" smtClean="0">
                <a:solidFill>
                  <a:srgbClr val="92D050"/>
                </a:solidFill>
                <a:latin typeface="Segoe"/>
              </a:rPr>
              <a:t>[</a:t>
            </a:r>
            <a:r>
              <a:rPr lang="ru-RU" sz="3000" smtClean="0">
                <a:solidFill>
                  <a:srgbClr val="92D050"/>
                </a:solidFill>
                <a:latin typeface="Segoe"/>
              </a:rPr>
              <a:t>м</a:t>
            </a:r>
            <a:r>
              <a:rPr lang="en-US" sz="3000" smtClean="0">
                <a:solidFill>
                  <a:srgbClr val="92D050"/>
                </a:solidFill>
                <a:latin typeface="Segoe"/>
              </a:rPr>
              <a:t>]</a:t>
            </a:r>
            <a:r>
              <a:rPr lang="ru-RU" sz="3000" smtClean="0">
                <a:solidFill>
                  <a:srgbClr val="92D050"/>
                </a:solidFill>
                <a:latin typeface="Segoe"/>
              </a:rPr>
              <a:t>ал – </a:t>
            </a:r>
            <a:r>
              <a:rPr lang="en-US" sz="3000" smtClean="0">
                <a:solidFill>
                  <a:srgbClr val="92D050"/>
                </a:solidFill>
                <a:latin typeface="Segoe"/>
              </a:rPr>
              <a:t>[</a:t>
            </a:r>
            <a:r>
              <a:rPr lang="ru-RU" sz="3000" smtClean="0">
                <a:solidFill>
                  <a:srgbClr val="92D050"/>
                </a:solidFill>
                <a:latin typeface="Segoe"/>
              </a:rPr>
              <a:t>м</a:t>
            </a:r>
            <a:r>
              <a:rPr lang="en-US" sz="3000" smtClean="0">
                <a:solidFill>
                  <a:srgbClr val="92D050"/>
                </a:solidFill>
                <a:latin typeface="Segoe"/>
              </a:rPr>
              <a:t>] - </a:t>
            </a:r>
            <a:r>
              <a:rPr lang="ru-RU" sz="3000" smtClean="0">
                <a:solidFill>
                  <a:srgbClr val="92D050"/>
                </a:solidFill>
                <a:latin typeface="Segoe"/>
              </a:rPr>
              <a:t>твёрдый звук,</a:t>
            </a:r>
          </a:p>
          <a:p>
            <a:pPr eaLnBrk="1" hangingPunct="1">
              <a:buFont typeface="Arial" pitchFamily="34" charset="0"/>
              <a:buNone/>
            </a:pPr>
            <a:r>
              <a:rPr lang="ru-RU" sz="3000" smtClean="0">
                <a:solidFill>
                  <a:srgbClr val="92D050"/>
                </a:solidFill>
                <a:latin typeface="Segoe"/>
              </a:rPr>
              <a:t>                   </a:t>
            </a:r>
            <a:r>
              <a:rPr lang="en-US" sz="3000" smtClean="0">
                <a:solidFill>
                  <a:srgbClr val="92D050"/>
                </a:solidFill>
                <a:latin typeface="Segoe"/>
              </a:rPr>
              <a:t>[</a:t>
            </a:r>
            <a:r>
              <a:rPr lang="ru-RU" sz="3000" smtClean="0">
                <a:solidFill>
                  <a:srgbClr val="92D050"/>
                </a:solidFill>
                <a:latin typeface="Segoe"/>
              </a:rPr>
              <a:t>м</a:t>
            </a:r>
            <a:r>
              <a:rPr lang="en-US" sz="3000" smtClean="0">
                <a:solidFill>
                  <a:srgbClr val="92D050"/>
                </a:solidFill>
                <a:latin typeface="Segoe"/>
              </a:rPr>
              <a:t>`]</a:t>
            </a:r>
            <a:r>
              <a:rPr lang="ru-RU" sz="3000" smtClean="0">
                <a:solidFill>
                  <a:srgbClr val="92D050"/>
                </a:solidFill>
                <a:latin typeface="Segoe"/>
              </a:rPr>
              <a:t>ил -</a:t>
            </a:r>
            <a:r>
              <a:rPr lang="en-US" sz="3000" smtClean="0">
                <a:solidFill>
                  <a:srgbClr val="92D050"/>
                </a:solidFill>
                <a:latin typeface="Segoe"/>
              </a:rPr>
              <a:t> [</a:t>
            </a:r>
            <a:r>
              <a:rPr lang="ru-RU" sz="3000" smtClean="0">
                <a:solidFill>
                  <a:srgbClr val="92D050"/>
                </a:solidFill>
                <a:latin typeface="Segoe"/>
              </a:rPr>
              <a:t>м</a:t>
            </a:r>
            <a:r>
              <a:rPr lang="en-US" sz="3000" smtClean="0">
                <a:solidFill>
                  <a:srgbClr val="92D050"/>
                </a:solidFill>
                <a:latin typeface="Segoe"/>
              </a:rPr>
              <a:t>`] – </a:t>
            </a:r>
            <a:r>
              <a:rPr lang="ru-RU" sz="3000" smtClean="0">
                <a:solidFill>
                  <a:srgbClr val="92D050"/>
                </a:solidFill>
                <a:latin typeface="Segoe"/>
              </a:rPr>
              <a:t>мягкий звук.</a:t>
            </a:r>
          </a:p>
          <a:p>
            <a:pPr eaLnBrk="1" hangingPunct="1"/>
            <a:r>
              <a:rPr lang="ru-RU" sz="3000" smtClean="0">
                <a:solidFill>
                  <a:srgbClr val="00B0F0"/>
                </a:solidFill>
                <a:latin typeface="Segoe"/>
              </a:rPr>
              <a:t>Смягчает согласный звук и Ь. Например, </a:t>
            </a:r>
            <a:r>
              <a:rPr lang="ru-RU" sz="3000" smtClean="0">
                <a:solidFill>
                  <a:srgbClr val="92D050"/>
                </a:solidFill>
                <a:latin typeface="Segoe"/>
              </a:rPr>
              <a:t>со</a:t>
            </a:r>
            <a:r>
              <a:rPr lang="en-US" sz="3000" smtClean="0">
                <a:solidFill>
                  <a:srgbClr val="92D050"/>
                </a:solidFill>
                <a:latin typeface="Segoe"/>
              </a:rPr>
              <a:t>[</a:t>
            </a:r>
            <a:r>
              <a:rPr lang="ru-RU" sz="3000" smtClean="0">
                <a:solidFill>
                  <a:srgbClr val="92D050"/>
                </a:solidFill>
                <a:latin typeface="Segoe"/>
              </a:rPr>
              <a:t>л</a:t>
            </a:r>
            <a:r>
              <a:rPr lang="en-US" sz="3000" smtClean="0">
                <a:solidFill>
                  <a:srgbClr val="92D050"/>
                </a:solidFill>
                <a:latin typeface="Segoe"/>
              </a:rPr>
              <a:t>`</a:t>
            </a:r>
            <a:r>
              <a:rPr lang="ru-RU" sz="3000" smtClean="0">
                <a:solidFill>
                  <a:srgbClr val="92D050"/>
                </a:solidFill>
                <a:latin typeface="Segoe"/>
              </a:rPr>
              <a:t>-</a:t>
            </a:r>
            <a:r>
              <a:rPr lang="en-US" sz="3000" smtClean="0">
                <a:solidFill>
                  <a:srgbClr val="92D050"/>
                </a:solidFill>
                <a:latin typeface="Segoe"/>
              </a:rPr>
              <a:t>]</a:t>
            </a:r>
            <a:r>
              <a:rPr lang="ru-RU" sz="3000" smtClean="0">
                <a:solidFill>
                  <a:srgbClr val="92D050"/>
                </a:solidFill>
                <a:latin typeface="Segoe"/>
              </a:rPr>
              <a:t>ь</a:t>
            </a:r>
            <a:r>
              <a:rPr lang="en-US" sz="3000" smtClean="0">
                <a:solidFill>
                  <a:srgbClr val="92D050"/>
                </a:solidFill>
                <a:latin typeface="Segoe"/>
              </a:rPr>
              <a:t> </a:t>
            </a:r>
            <a:endParaRPr lang="ru-RU" sz="3000" smtClean="0">
              <a:solidFill>
                <a:srgbClr val="92D050"/>
              </a:solidFill>
              <a:latin typeface="Segoe"/>
            </a:endParaRPr>
          </a:p>
          <a:p>
            <a:pPr eaLnBrk="1" hangingPunct="1"/>
            <a:endParaRPr lang="ru-RU" smtClean="0">
              <a:latin typeface="Sego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/>
              </a:rPr>
              <a:t>Внимание!</a:t>
            </a:r>
            <a:endParaRPr lang="ru-RU" dirty="0">
              <a:effectLst/>
            </a:endParaRPr>
          </a:p>
        </p:txBody>
      </p:sp>
      <p:sp>
        <p:nvSpPr>
          <p:cNvPr id="10243" name="Содержимое 6"/>
          <p:cNvSpPr txBox="1">
            <a:spLocks/>
          </p:cNvSpPr>
          <p:nvPr/>
        </p:nvSpPr>
        <p:spPr bwMode="auto">
          <a:xfrm>
            <a:off x="357188" y="3500438"/>
            <a:ext cx="6500812" cy="232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r>
              <a:rPr lang="en-US" sz="3000">
                <a:solidFill>
                  <a:srgbClr val="00B0F0"/>
                </a:solidFill>
                <a:latin typeface="Segoe"/>
              </a:rPr>
              <a:t>[</a:t>
            </a:r>
            <a:r>
              <a:rPr lang="ru-RU" sz="3000">
                <a:solidFill>
                  <a:srgbClr val="00B0F0"/>
                </a:solidFill>
                <a:latin typeface="Segoe"/>
              </a:rPr>
              <a:t>ж</a:t>
            </a:r>
            <a:r>
              <a:rPr lang="en-US" sz="3000">
                <a:solidFill>
                  <a:srgbClr val="00B0F0"/>
                </a:solidFill>
                <a:latin typeface="Segoe"/>
              </a:rPr>
              <a:t>]</a:t>
            </a:r>
            <a:r>
              <a:rPr lang="ru-RU" sz="3000">
                <a:solidFill>
                  <a:srgbClr val="00B0F0"/>
                </a:solidFill>
                <a:latin typeface="Segoe"/>
              </a:rPr>
              <a:t> </a:t>
            </a:r>
            <a:r>
              <a:rPr lang="en-US" sz="3000">
                <a:solidFill>
                  <a:srgbClr val="00B0F0"/>
                </a:solidFill>
                <a:latin typeface="Segoe"/>
              </a:rPr>
              <a:t>[</a:t>
            </a:r>
            <a:r>
              <a:rPr lang="ru-RU" sz="3000">
                <a:solidFill>
                  <a:srgbClr val="00B0F0"/>
                </a:solidFill>
                <a:latin typeface="Segoe"/>
              </a:rPr>
              <a:t>ш</a:t>
            </a:r>
            <a:r>
              <a:rPr lang="en-US" sz="3000">
                <a:solidFill>
                  <a:srgbClr val="00B0F0"/>
                </a:solidFill>
                <a:latin typeface="Segoe"/>
              </a:rPr>
              <a:t>]</a:t>
            </a:r>
            <a:r>
              <a:rPr lang="ru-RU" sz="3000">
                <a:solidFill>
                  <a:srgbClr val="00B0F0"/>
                </a:solidFill>
                <a:latin typeface="Segoe"/>
              </a:rPr>
              <a:t> </a:t>
            </a:r>
            <a:r>
              <a:rPr lang="en-US" sz="3000">
                <a:solidFill>
                  <a:srgbClr val="00B0F0"/>
                </a:solidFill>
                <a:latin typeface="Segoe"/>
              </a:rPr>
              <a:t>[</a:t>
            </a:r>
            <a:r>
              <a:rPr lang="ru-RU" sz="3000">
                <a:solidFill>
                  <a:srgbClr val="00B0F0"/>
                </a:solidFill>
                <a:latin typeface="Segoe"/>
              </a:rPr>
              <a:t>ц</a:t>
            </a:r>
            <a:r>
              <a:rPr lang="en-US" sz="3000">
                <a:solidFill>
                  <a:srgbClr val="00B0F0"/>
                </a:solidFill>
                <a:latin typeface="Segoe"/>
              </a:rPr>
              <a:t>] – </a:t>
            </a:r>
            <a:r>
              <a:rPr lang="ru-RU" sz="3000">
                <a:solidFill>
                  <a:srgbClr val="00B0F0"/>
                </a:solidFill>
                <a:latin typeface="Segoe"/>
              </a:rPr>
              <a:t>всегда твёрдые звуки;</a:t>
            </a:r>
          </a:p>
          <a:p>
            <a:pPr marL="342900" indent="-342900">
              <a:spcBef>
                <a:spcPct val="20000"/>
              </a:spcBef>
            </a:pPr>
            <a:r>
              <a:rPr lang="en-US" sz="3000">
                <a:solidFill>
                  <a:srgbClr val="92D050"/>
                </a:solidFill>
                <a:latin typeface="Segoe"/>
              </a:rPr>
              <a:t>[</a:t>
            </a:r>
            <a:r>
              <a:rPr lang="ru-RU" sz="3000">
                <a:solidFill>
                  <a:srgbClr val="92D050"/>
                </a:solidFill>
                <a:latin typeface="Segoe"/>
              </a:rPr>
              <a:t>ч</a:t>
            </a:r>
            <a:r>
              <a:rPr lang="en-US" sz="3000">
                <a:solidFill>
                  <a:srgbClr val="92D050"/>
                </a:solidFill>
                <a:latin typeface="Segoe"/>
              </a:rPr>
              <a:t>`]</a:t>
            </a:r>
            <a:r>
              <a:rPr lang="ru-RU" sz="3000">
                <a:solidFill>
                  <a:srgbClr val="92D050"/>
                </a:solidFill>
                <a:latin typeface="Segoe"/>
              </a:rPr>
              <a:t> </a:t>
            </a:r>
            <a:r>
              <a:rPr lang="en-US" sz="3000">
                <a:solidFill>
                  <a:srgbClr val="92D050"/>
                </a:solidFill>
                <a:latin typeface="Segoe"/>
              </a:rPr>
              <a:t>[</a:t>
            </a:r>
            <a:r>
              <a:rPr lang="ru-RU" sz="3000">
                <a:solidFill>
                  <a:srgbClr val="92D050"/>
                </a:solidFill>
                <a:latin typeface="Segoe"/>
              </a:rPr>
              <a:t>щ</a:t>
            </a:r>
            <a:r>
              <a:rPr lang="en-US" sz="3000">
                <a:solidFill>
                  <a:srgbClr val="92D050"/>
                </a:solidFill>
                <a:latin typeface="Segoe"/>
              </a:rPr>
              <a:t>`]</a:t>
            </a:r>
            <a:r>
              <a:rPr lang="ru-RU" sz="3000">
                <a:solidFill>
                  <a:srgbClr val="92D050"/>
                </a:solidFill>
                <a:latin typeface="Segoe"/>
              </a:rPr>
              <a:t> </a:t>
            </a:r>
            <a:r>
              <a:rPr lang="en-US" sz="3000">
                <a:solidFill>
                  <a:srgbClr val="92D050"/>
                </a:solidFill>
                <a:latin typeface="Segoe"/>
              </a:rPr>
              <a:t>[</a:t>
            </a:r>
            <a:r>
              <a:rPr lang="ru-RU" sz="3000">
                <a:solidFill>
                  <a:srgbClr val="92D050"/>
                </a:solidFill>
                <a:latin typeface="Segoe"/>
              </a:rPr>
              <a:t>й</a:t>
            </a:r>
            <a:r>
              <a:rPr lang="en-US" sz="3000">
                <a:solidFill>
                  <a:srgbClr val="92D050"/>
                </a:solidFill>
                <a:latin typeface="Segoe"/>
              </a:rPr>
              <a:t>`] </a:t>
            </a:r>
            <a:r>
              <a:rPr lang="en-US" sz="3000">
                <a:solidFill>
                  <a:srgbClr val="00B0F0"/>
                </a:solidFill>
                <a:latin typeface="Segoe"/>
              </a:rPr>
              <a:t>– </a:t>
            </a:r>
            <a:r>
              <a:rPr lang="ru-RU" sz="3000">
                <a:solidFill>
                  <a:srgbClr val="00B0F0"/>
                </a:solidFill>
                <a:latin typeface="Segoe"/>
              </a:rPr>
              <a:t>всегда мягкие звуки.</a:t>
            </a:r>
          </a:p>
          <a:p>
            <a:pPr marL="342900" indent="-342900">
              <a:spcBef>
                <a:spcPct val="20000"/>
              </a:spcBef>
            </a:pPr>
            <a:endParaRPr lang="ru-RU" sz="3200">
              <a:latin typeface="Sego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643182"/>
            <a:ext cx="6329378" cy="3482981"/>
          </a:xfrm>
        </p:spPr>
        <p:txBody>
          <a:bodyPr numCol="2"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B0F0"/>
                </a:solidFill>
              </a:rPr>
              <a:t>липа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B0F0"/>
                </a:solidFill>
              </a:rPr>
              <a:t>клён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B0F0"/>
                </a:solidFill>
              </a:rPr>
              <a:t>сирень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B0F0"/>
                </a:solidFill>
              </a:rPr>
              <a:t>дятел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B0F0"/>
                </a:solidFill>
              </a:rPr>
              <a:t>Никита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B0F0"/>
                </a:solidFill>
              </a:rPr>
              <a:t>Алёша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B0F0"/>
                </a:solidFill>
              </a:rPr>
              <a:t>Лидия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B0F0"/>
                </a:solidFill>
              </a:rPr>
              <a:t>мебель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B0F0"/>
                </a:solidFill>
              </a:rPr>
              <a:t>чай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B0F0"/>
                </a:solidFill>
              </a:rPr>
              <a:t>осень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000100" y="357166"/>
            <a:ext cx="71628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/>
              </a:rPr>
              <a:t>Найди слова, 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где все согласные 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звуки мягкие:</a:t>
            </a:r>
            <a:endParaRPr lang="ru-RU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FCF3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FCF3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FCF3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FCF3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FCF3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S_RU_RU_ChildrenQuiz_2007v_Russia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TS010335015</Template>
  <TotalTime>172</TotalTime>
  <Words>537</Words>
  <Application>Microsoft Office PowerPoint</Application>
  <PresentationFormat>Экран (4:3)</PresentationFormat>
  <Paragraphs>116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MS_RU_RU_ChildrenQuiz_2007v_Russia</vt:lpstr>
      <vt:lpstr>Слайд 1</vt:lpstr>
      <vt:lpstr>Что такое звук и буква?</vt:lpstr>
      <vt:lpstr>Слайд 3</vt:lpstr>
      <vt:lpstr>Слайд 4</vt:lpstr>
      <vt:lpstr>Найдите буквы, которые обозначают гласные звуки:</vt:lpstr>
      <vt:lpstr>Согласные звуки бывают звонкими и глухими:</vt:lpstr>
      <vt:lpstr>Согласные  бывают мягкими и твёрдыми:</vt:lpstr>
      <vt:lpstr>Внимание!</vt:lpstr>
      <vt:lpstr>Найди слова,  где все согласные  звуки мягкие:</vt:lpstr>
      <vt:lpstr>Гласные буквы и звуки:</vt:lpstr>
      <vt:lpstr>Внимание!</vt:lpstr>
      <vt:lpstr>Запомни!</vt:lpstr>
      <vt:lpstr>  Найди слова, где букв больше, чем звуков:</vt:lpstr>
      <vt:lpstr>Найди слова, где звуков больше, чем букв:</vt:lpstr>
      <vt:lpstr>Молодцы!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Всё о звуках</dc:title>
  <dc:creator>kemirenda</dc:creator>
  <cp:lastModifiedBy>kemirenda</cp:lastModifiedBy>
  <cp:revision>24</cp:revision>
  <dcterms:created xsi:type="dcterms:W3CDTF">2012-01-30T18:59:55Z</dcterms:created>
  <dcterms:modified xsi:type="dcterms:W3CDTF">2012-02-01T20:35:13Z</dcterms:modified>
</cp:coreProperties>
</file>