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9" r:id="rId4"/>
    <p:sldId id="259" r:id="rId5"/>
    <p:sldId id="273" r:id="rId6"/>
    <p:sldId id="274" r:id="rId7"/>
    <p:sldId id="261" r:id="rId8"/>
    <p:sldId id="264" r:id="rId9"/>
    <p:sldId id="270" r:id="rId10"/>
    <p:sldId id="265" r:id="rId11"/>
    <p:sldId id="256" r:id="rId12"/>
    <p:sldId id="266" r:id="rId13"/>
    <p:sldId id="267" r:id="rId14"/>
    <p:sldId id="268" r:id="rId15"/>
    <p:sldId id="260" r:id="rId16"/>
    <p:sldId id="275" r:id="rId17"/>
    <p:sldId id="276" r:id="rId18"/>
    <p:sldId id="277" r:id="rId19"/>
    <p:sldId id="278" r:id="rId20"/>
    <p:sldId id="272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2" r:id="rId29"/>
    <p:sldId id="26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70B46-9F12-4443-92EF-3B33F405098B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87752-95A8-41D1-A994-663DB8B89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7752-95A8-41D1-A994-663DB8B890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87752-95A8-41D1-A994-663DB8B890F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37E4D-1EA3-4166-A201-DB59AA59AE1F}" type="datetimeFigureOut">
              <a:rPr lang="ru-RU" smtClean="0"/>
              <a:pPr/>
              <a:t>03.02.2012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307B-E488-4DF1-926A-B44E3040E3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I:\&#1052;&#1072;&#1084;&#1080;&#1085;&#1099;%20&#1076;&#1086;&#1082;&#1091;&#1084;&#1077;&#1085;&#1090;&#1099;\&#1057;&#1083;&#1086;&#1074;&#1072;&#1088;&#1085;&#1099;&#1077;%20&#1089;&#1083;&#1086;&#1074;&#1072;\&#1087;&#1077;&#1089;&#1085;&#1103;%20&#1087;&#1088;&#1086;%20&#1073;&#1080;&#1073;&#1083;&#1080;&#1086;&#1090;&#1077;&#1082;&#1091;.avi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Documents%20and%20Settings\Admin\&#1052;&#1086;&#1080;%20&#1076;&#1086;&#1082;&#1091;&#1084;&#1077;&#1085;&#1090;&#1099;\&#1052;&#1072;&#1084;&#1080;&#1085;&#1099;%20&#1076;&#1086;&#1082;&#1091;&#1084;&#1077;&#1085;&#1090;&#1099;\&#1057;&#1083;&#1086;&#1074;&#1072;&#1088;&#1085;&#1099;&#1077;%20&#1089;&#1083;&#1086;&#1074;&#1072;\&#1040;\&#1055;&#1088;&#1077;&#1079;&#1077;&#1085;&#1090;&#1072;&#1094;&#1080;&#1103;%20Microsoft%20Office%20PowerPoint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hyperlink" Target="http://www.in-crisis.ru/wp-content/uploads/2010/03/chto-chego-stoit-m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eneratour.com/pics/resorts/2011/04/20/solnechnij-bereg_1303303252_big.jpg" TargetMode="External"/><Relationship Id="rId5" Type="http://schemas.openxmlformats.org/officeDocument/2006/relationships/hyperlink" Target="http://www.it-n.ru/communities.aspx?cat_no=200708&amp;d_no=203907&amp;ext=Attachment.aspx?Id=86316" TargetMode="External"/><Relationship Id="rId4" Type="http://schemas.openxmlformats.org/officeDocument/2006/relationships/hyperlink" Target="http://www.it-n.ru/communities.aspx?cat_no=13748&amp;d_no=222265&amp;ext=Attachment.aspx?Id=97001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zhnews.info/uploads/posts/2010-02/1267304821_besedka1.jpg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img0.liveinternet.ru/images/attach/c/1/58/372/58372447_855269.jpg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://www.in-crisis.ru/wp-content/uploads/2010/03/chto-chego-stoit-ma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todist.edu54.ru/sites/default/files/images/2010/12/68645d9b33cc3fdd07bc1fd814e2a93dcd19cd10.preview.jpeg" TargetMode="External"/><Relationship Id="rId11" Type="http://schemas.openxmlformats.org/officeDocument/2006/relationships/hyperlink" Target="http://www.philatelist.ru/stampnew/published/publicdata/U47873PUGACHEV3/attachments/SC/products_pictures/Rus_banknote_299(2)_tII_b.jpg" TargetMode="External"/><Relationship Id="rId5" Type="http://schemas.openxmlformats.org/officeDocument/2006/relationships/hyperlink" Target="http://img-rostov.fotki.yandex.ru/get/3008/95425891.22/0_5b96a_b9edb9c2_XL" TargetMode="External"/><Relationship Id="rId10" Type="http://schemas.openxmlformats.org/officeDocument/2006/relationships/hyperlink" Target="http://world.lib.ru/img/s/shtern_l_i/odessa/23-6.jpg" TargetMode="External"/><Relationship Id="rId4" Type="http://schemas.openxmlformats.org/officeDocument/2006/relationships/hyperlink" Target="http://www.rbc-1.ru/foto/03.jpg" TargetMode="External"/><Relationship Id="rId9" Type="http://schemas.openxmlformats.org/officeDocument/2006/relationships/hyperlink" Target="http://www.materyaller.com/img_up/Ilkogretim-Haftasi-Resimleri_1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MmHMha4v3pU/SoUMyDtUePI/AAAAAAAAAd0/YLoNNl_xleY/s320/Otkritka_1sent.jpg" TargetMode="External"/><Relationship Id="rId13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hyperlink" Target="http://s.66.ru/doska/images/2011/7/19/13_8562_640x480.jpg" TargetMode="External"/><Relationship Id="rId12" Type="http://schemas.openxmlformats.org/officeDocument/2006/relationships/hyperlink" Target="http://www.rusedu.ru/detail_19766.html" TargetMode="External"/><Relationship Id="rId2" Type="http://schemas.openxmlformats.org/officeDocument/2006/relationships/hyperlink" Target="http://www.in-crisis.ru/wp-content/uploads/2010/03/chto-chego-stoit-m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pypast.ru/foto8/2817/kak_nashi_predki_klady_iskali_2.jpg" TargetMode="External"/><Relationship Id="rId11" Type="http://schemas.openxmlformats.org/officeDocument/2006/relationships/hyperlink" Target="http://www.stihi-rus.ru/1/Mayakovskiy/66.htm" TargetMode="External"/><Relationship Id="rId5" Type="http://schemas.openxmlformats.org/officeDocument/2006/relationships/hyperlink" Target="http://www.ako.ru/press/PIKT/57694.jpg" TargetMode="External"/><Relationship Id="rId10" Type="http://schemas.openxmlformats.org/officeDocument/2006/relationships/hyperlink" Target="http://lib.ru/POEZIQ/esenin.txt" TargetMode="External"/><Relationship Id="rId4" Type="http://schemas.openxmlformats.org/officeDocument/2006/relationships/hyperlink" Target="http://turizm.lib.ru/img/n/nowak_anatolij_wladimirowich/minsk/106-biletwkino.jpg" TargetMode="External"/><Relationship Id="rId9" Type="http://schemas.openxmlformats.org/officeDocument/2006/relationships/hyperlink" Target="http://er3ed.qrz.ru/index.htm?bunin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3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slide" Target="slide20.xml"/><Relationship Id="rId17" Type="http://schemas.openxmlformats.org/officeDocument/2006/relationships/slide" Target="slide11.xml"/><Relationship Id="rId2" Type="http://schemas.openxmlformats.org/officeDocument/2006/relationships/image" Target="../media/image1.jpeg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4.jpeg"/><Relationship Id="rId1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5050" r="2585" b="-105"/>
          <a:stretch>
            <a:fillRect/>
          </a:stretch>
        </p:blipFill>
        <p:spPr bwMode="auto">
          <a:xfrm>
            <a:off x="-96" y="0"/>
            <a:ext cx="9168097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196752"/>
            <a:ext cx="5688632" cy="175432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Работа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над трудными словами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начальных классах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786189"/>
            <a:ext cx="4357718" cy="1476000"/>
          </a:xfrm>
          <a:prstGeom prst="rect">
            <a:avLst/>
          </a:prstGeom>
        </p:spPr>
        <p:txBody>
          <a:bodyPr tIns="36000" bIns="36000">
            <a:normAutofit lnSpcReduction="10000"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Составила: Битюцкая Н.Ф.,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МОУ СОШ № 9 г.Волгодонска  Ростовской области. 2012 г.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332656"/>
            <a:ext cx="5976664" cy="513986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Стихи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…В свете есть иное диво: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Море вздуется бурливо,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Закипит, подымет вой,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Хлынет на берег пустой,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Разольется в шумном беге,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очутятся на бреге,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чешуе, как жар горя,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Тридцать   три богатыря…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А.С.Пушкин.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8460432" y="6165304"/>
            <a:ext cx="540000" cy="540000"/>
          </a:xfrm>
          <a:prstGeom prst="actionButtonInformation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864000" y="1800000"/>
            <a:ext cx="2304000" cy="2700000"/>
          </a:xfrm>
          <a:prstGeom prst="roundRect">
            <a:avLst/>
          </a:prstGeom>
          <a:noFill/>
          <a:ln w="254000" cmpd="sng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71600" y="1844824"/>
            <a:ext cx="2160000" cy="259200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С.И.Ожегов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русского языка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836712"/>
            <a:ext cx="208823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рёза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124744"/>
            <a:ext cx="4464496" cy="30469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Лиственное дерево с белой корой и с сердцевидными листьями.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 поле берёза стояла.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000" y="1836000"/>
            <a:ext cx="2252571" cy="262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620688"/>
            <a:ext cx="5086072" cy="41400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рёза-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рёзка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рёзонька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резняк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рёзовый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рёзовик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рёзовик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2040" y="620688"/>
            <a:ext cx="7390806" cy="427809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Берёза не угроза: где стоит, там и шумит.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дубняк, там и березняк.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у берёзы слёзки текут, когда с неё кору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дерут.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Когда так говорят?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Дать берёзовой каши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 наказать розгами,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выпороть, высечь.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5179303" cy="707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Загадки             Стихи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>
            <a:spLocks noChangeAspect="1"/>
          </p:cNvSpPr>
          <p:nvPr/>
        </p:nvSpPr>
        <p:spPr>
          <a:xfrm>
            <a:off x="683999" y="1332000"/>
            <a:ext cx="2880000" cy="2774634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052736"/>
            <a:ext cx="4752000" cy="4428000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Берёзы жёлтою резьбою</a:t>
            </a:r>
          </a:p>
          <a:p>
            <a:pPr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блестят в лазури голубой.</a:t>
            </a:r>
          </a:p>
          <a:p>
            <a:pPr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И.Бунин.</a:t>
            </a:r>
          </a:p>
          <a:p>
            <a:pPr lvl="1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…Белая берёза </a:t>
            </a:r>
          </a:p>
          <a:p>
            <a:pPr lvl="1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 моим окном </a:t>
            </a:r>
          </a:p>
          <a:p>
            <a:pPr lvl="1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Принакрылась снегом, </a:t>
            </a:r>
          </a:p>
          <a:p>
            <a:pPr lvl="1"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Точно серебром</a:t>
            </a:r>
            <a:r>
              <a:rPr lang="ru-RU" sz="3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…Улыбнулись сонные берёзки,</a:t>
            </a:r>
          </a:p>
          <a:p>
            <a:pPr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Растрепали шёлковые косы.</a:t>
            </a:r>
          </a:p>
          <a:p>
            <a:pPr>
              <a:lnSpc>
                <a:spcPct val="12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С.Есенин.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1412776"/>
            <a:ext cx="2736000" cy="2664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Зелена, а не луг, бела, а не снег, 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кудрява, а не голова.</a:t>
            </a:r>
            <a:endParaRPr lang="ru-R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2736000" cy="2664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55576" y="1412776"/>
            <a:ext cx="2736000" cy="2664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Стоят в поле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сестрицы: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платья белёны,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шапочки зелёны.</a:t>
            </a:r>
            <a:endParaRPr lang="ru-RU" sz="2800" dirty="0"/>
          </a:p>
        </p:txBody>
      </p:sp>
      <p:pic>
        <p:nvPicPr>
          <p:cNvPr id="12" name="Picture 2" descr="http://img0.liveinternet.ru/images/attach/c/1/58/372/58372447_855269.jpg"/>
          <p:cNvPicPr>
            <a:picLocks noChangeAspect="1" noChangeArrowheads="1"/>
          </p:cNvPicPr>
          <p:nvPr/>
        </p:nvPicPr>
        <p:blipFill>
          <a:blip r:embed="rId5" cstate="print"/>
          <a:srcRect l="751" t="19409" b="5641"/>
          <a:stretch>
            <a:fillRect/>
          </a:stretch>
        </p:blipFill>
        <p:spPr bwMode="auto">
          <a:xfrm>
            <a:off x="756000" y="1404000"/>
            <a:ext cx="2736000" cy="2664000"/>
          </a:xfrm>
          <a:prstGeom prst="roundRect">
            <a:avLst/>
          </a:prstGeom>
          <a:noFill/>
        </p:spPr>
      </p:pic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8460432" y="6165304"/>
            <a:ext cx="540000" cy="540000"/>
          </a:xfrm>
          <a:prstGeom prst="actionButtonInformation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40352" y="6165304"/>
            <a:ext cx="540000" cy="540000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99592" y="2276872"/>
            <a:ext cx="2520000" cy="180000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С.И.Ожегов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русского языка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214554"/>
            <a:ext cx="2628000" cy="1908000"/>
          </a:xfrm>
          <a:prstGeom prst="roundRect">
            <a:avLst/>
          </a:prstGeom>
          <a:noFill/>
          <a:ln w="254000" cmpd="sng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2520000" cy="180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692696"/>
            <a:ext cx="163929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836712"/>
            <a:ext cx="4733540" cy="310854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Разговор, обмен мнениями.</a:t>
            </a:r>
          </a:p>
          <a:p>
            <a:pPr marL="342900" indent="-34290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Оживленная беседа.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Общедоступный доклад, 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Обычно с участием 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слушателей в обмене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мнениями, собеседование.</a:t>
            </a:r>
          </a:p>
          <a:p>
            <a:pPr marL="342900" indent="-34290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Провести беседу.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-660000" flipV="1">
            <a:off x="2088000" y="764704"/>
            <a:ext cx="14400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5086072" cy="317009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седа-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седка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седник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седница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седовать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9323" t="2641" r="2174" b="2216"/>
          <a:stretch>
            <a:fillRect/>
          </a:stretch>
        </p:blipFill>
        <p:spPr bwMode="auto">
          <a:xfrm>
            <a:off x="0" y="-18000"/>
            <a:ext cx="9242992" cy="687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420888"/>
            <a:ext cx="7272000" cy="2340000"/>
          </a:xfrm>
          <a:prstGeom prst="rect">
            <a:avLst/>
          </a:prstGeom>
        </p:spPr>
        <p:txBody>
          <a:bodyPr lIns="72000" tIns="0" rIns="0" bIns="0">
            <a:normAutofit fontScale="25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0" b="1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pPr>
              <a:lnSpc>
                <a:spcPct val="120000"/>
              </a:lnSpc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Хорошая беседа не хуже обеда.</a:t>
            </a:r>
          </a:p>
          <a:p>
            <a:pPr>
              <a:lnSpc>
                <a:spcPct val="120000"/>
              </a:lnSpc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Красно поле пшеном, а беседа умом.</a:t>
            </a:r>
          </a:p>
          <a:p>
            <a:pPr>
              <a:lnSpc>
                <a:spcPct val="120000"/>
              </a:lnSpc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Беседа дорогу коротает, а песня - работу.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08720"/>
            <a:ext cx="3816424" cy="1548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72000" tIns="0" rIns="0" bIns="0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разговор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собеседование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болтовня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85728"/>
            <a:ext cx="2741456" cy="707886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4000" dirty="0"/>
          </a:p>
        </p:txBody>
      </p:sp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540000" cy="540000"/>
          </a:xfrm>
          <a:prstGeom prst="actionButtonInformation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2017085" cy="252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5856" y="980728"/>
            <a:ext cx="4860000" cy="4401205"/>
          </a:xfrm>
          <a:prstGeom prst="rect">
            <a:avLst/>
          </a:prstGeom>
          <a:noFill/>
        </p:spPr>
        <p:txBody>
          <a:bodyPr wrap="none" lIns="72000" tIns="0" rIns="0" bIns="0" rtlCol="0"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1.Учреждение,собирающее 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хранящее книги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венного пользования.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Публичная библиотека.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2. Собрание книг, а также по-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где они хранятся.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Библиотека ученого.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3. Название серии книг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деленной тематики.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Библиотека учителя.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764704"/>
            <a:ext cx="283603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72000" tIns="0" rIns="0" bIns="0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H="1" flipV="1">
            <a:off x="785786" y="1928802"/>
            <a:ext cx="2160000" cy="2628000"/>
          </a:xfrm>
          <a:prstGeom prst="roundRect">
            <a:avLst/>
          </a:prstGeom>
          <a:noFill/>
          <a:ln w="254000" cmpd="sng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988840"/>
            <a:ext cx="2052000" cy="2520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С.И.Ожегов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русского языка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-240000" flipH="1">
            <a:off x="2636023" y="792000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5086072" cy="366254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тека-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течка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текарша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текарский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течный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текарь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540000" cy="540000"/>
          </a:xfrm>
          <a:prstGeom prst="actionButtonInformation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звук 4">
            <a:hlinkClick r:id="rId5" action="ppaction://hlinkfile" highlightClick="1"/>
          </p:cNvPr>
          <p:cNvSpPr/>
          <p:nvPr/>
        </p:nvSpPr>
        <p:spPr>
          <a:xfrm>
            <a:off x="7596336" y="6165304"/>
            <a:ext cx="540000" cy="540000"/>
          </a:xfrm>
          <a:prstGeom prst="actionButtonSound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908720"/>
            <a:ext cx="4320480" cy="366254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Словарь.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2.Однокоренные слова.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3. Синонимы.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4.Литературная страница.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99592" y="1124744"/>
            <a:ext cx="2844000" cy="327600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гаж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рёза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 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гатство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57224" y="1071546"/>
            <a:ext cx="2988000" cy="338400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ctr" anchorCtr="1">
            <a:normAutofit/>
          </a:bodyPr>
          <a:lstStyle/>
          <a:p>
            <a:pPr algn="ctr"/>
            <a:r>
              <a:rPr lang="ru-RU" sz="1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1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57224" y="1071546"/>
            <a:ext cx="3060000" cy="3384000"/>
          </a:xfrm>
          <a:prstGeom prst="flowChartAlternateProcess">
            <a:avLst/>
          </a:prstGeom>
          <a:noFill/>
          <a:ln w="254000" cmpd="sng">
            <a:solidFill>
              <a:srgbClr val="FFC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настраиваемая 7">
            <a:hlinkClick r:id="rId4" action="ppaction://hlinkpres?slideindex=3&amp;slidetitle=Слайд 3" highlightClick="1"/>
          </p:cNvPr>
          <p:cNvSpPr/>
          <p:nvPr/>
        </p:nvSpPr>
        <p:spPr>
          <a:xfrm>
            <a:off x="214282" y="214290"/>
            <a:ext cx="540000" cy="540000"/>
          </a:xfrm>
          <a:prstGeom prst="actionButtonBlank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40000" y="2232000"/>
            <a:ext cx="3240000" cy="20880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79912" y="620688"/>
            <a:ext cx="4824000" cy="4932000"/>
          </a:xfrm>
          <a:prstGeom prst="rect">
            <a:avLst/>
          </a:prstGeom>
          <a:noFill/>
        </p:spPr>
        <p:txBody>
          <a:bodyPr wrap="square" lIns="72000" tIns="0" rIns="0" bIns="0" rtlCol="0">
            <a:norm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1.Документ, удостоверяющий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 пользоваться чем-н. 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плату.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Театральный билет.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2.Документ, удостоверяющий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принадлежность  к какой-н.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организации, партии.</a:t>
            </a:r>
          </a:p>
          <a:p>
            <a:pPr marL="342900" indent="-34290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Охотничий билет.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Бумажный денежный знак.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Листок, карточка с каким-н. 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текстом.</a:t>
            </a:r>
          </a:p>
          <a:p>
            <a:pPr marL="342900" indent="-34290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Пригласительный билет.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836712"/>
            <a:ext cx="1503938" cy="635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72000" tIns="0" rIns="0" bIns="0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6000" y="2340000"/>
            <a:ext cx="3096000" cy="1908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С.И.Ожегов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 r="3360"/>
          <a:stretch>
            <a:fillRect/>
          </a:stretch>
        </p:blipFill>
        <p:spPr bwMode="auto">
          <a:xfrm>
            <a:off x="612000" y="2340000"/>
            <a:ext cx="3089266" cy="190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C2634"/>
              </a:clrFrom>
              <a:clrTo>
                <a:srgbClr val="4C2634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76000" y="2304000"/>
            <a:ext cx="3168000" cy="19683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285992"/>
            <a:ext cx="3168000" cy="19988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285992"/>
            <a:ext cx="3168000" cy="19894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rot="-420000" flipV="1">
            <a:off x="2016000" y="864000"/>
            <a:ext cx="14400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60432" y="6165304"/>
            <a:ext cx="540000" cy="540000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5086072" cy="366254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лет-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летик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летёр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летёрша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летный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безб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летный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764704"/>
            <a:ext cx="1646285" cy="707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12776"/>
            <a:ext cx="6084000" cy="2412000"/>
          </a:xfrm>
          <a:prstGeom prst="rect">
            <a:avLst/>
          </a:prstGeom>
          <a:noFill/>
        </p:spPr>
        <p:txBody>
          <a:bodyPr wrap="none" lIns="72000" tIns="0" rIns="0" bIns="0" rtlCol="0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Большие и дети, берите билетик,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Билеты разные, бери любые: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зелёные, красные и голубые!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В.Маяковский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540000" cy="540000"/>
          </a:xfrm>
          <a:prstGeom prst="actionButtonInformation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79" y="548680"/>
            <a:ext cx="4536000" cy="3708000"/>
          </a:xfrm>
          <a:prstGeom prst="rect">
            <a:avLst/>
          </a:prstGeom>
          <a:noFill/>
        </p:spPr>
        <p:txBody>
          <a:bodyPr wrap="none" lIns="72000" tIns="0" rIns="0" bIns="0" rtlCol="0"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Обладание большим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ществом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в том числе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денеж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ным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очень зажиточный.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Богатый колхоз.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2.Обилие материальных цен-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денег.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Накопление народных </a:t>
            </a:r>
          </a:p>
          <a:p>
            <a:pPr>
              <a:lnSpc>
                <a:spcPct val="11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богатств.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7456"/>
          <a:stretch>
            <a:fillRect/>
          </a:stretch>
        </p:blipFill>
        <p:spPr bwMode="auto">
          <a:xfrm>
            <a:off x="683568" y="2636912"/>
            <a:ext cx="2567922" cy="183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76000" y="2556000"/>
            <a:ext cx="2808000" cy="2016000"/>
          </a:xfrm>
          <a:prstGeom prst="flowChartAlternateProcess">
            <a:avLst/>
          </a:prstGeom>
          <a:noFill/>
          <a:ln w="254000" cmpd="sng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000" y="2628000"/>
            <a:ext cx="2628000" cy="1872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С.И.Ожегов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</a:t>
            </a:r>
          </a:p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836712"/>
            <a:ext cx="230454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72000" tIns="0" rIns="0" bIns="0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гатство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-960000" flipV="1">
            <a:off x="1759037" y="900000"/>
            <a:ext cx="144016" cy="1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5086072" cy="4104000"/>
          </a:xfrm>
          <a:prstGeom prst="rect">
            <a:avLst/>
          </a:prstGeom>
          <a:noFill/>
        </p:spPr>
        <p:txBody>
          <a:bodyPr wrap="none" lIns="72000" tIns="0" rIns="0" bIns="0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гатство-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гато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гатенький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гатый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гач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гатеть   об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гатить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гатый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6408712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Синонимы         Антонимы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340768"/>
            <a:ext cx="3046027" cy="30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72000" tIns="0" rIns="0" bIns="0" rtlCol="0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обеспеченность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обилие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изобилие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щедрость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роскошь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пышность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340768"/>
            <a:ext cx="2082237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72000" tIns="0" rIns="0" bIns="0" rtlCol="0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бедность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нищета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убожество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11560" y="476672"/>
            <a:ext cx="6372000" cy="230400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92500" lnSpcReduction="1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Ученье - лучшее богатство.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Знание лучше богатства.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Богатством ума не купишь.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500306"/>
            <a:ext cx="7596008" cy="2592000"/>
          </a:xfrm>
          <a:prstGeom prst="rect">
            <a:avLst/>
          </a:prstGeom>
          <a:noFill/>
        </p:spPr>
        <p:txBody>
          <a:bodyPr wrap="square" lIns="72000" tIns="0" rIns="0" bIns="0" rtlCol="0">
            <a:normAutofit fontScale="25000" lnSpcReduction="20000"/>
          </a:bodyPr>
          <a:lstStyle/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0" b="1" dirty="0" smtClean="0">
                <a:latin typeface="Times New Roman" pitchFamily="18" charset="0"/>
                <a:cs typeface="Times New Roman" pitchFamily="18" charset="0"/>
              </a:rPr>
              <a:t>Когда так говорят?</a:t>
            </a:r>
          </a:p>
          <a:p>
            <a:pPr>
              <a:lnSpc>
                <a:spcPct val="120000"/>
              </a:lnSpc>
            </a:pP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Чем богаты, тем и рады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– обращение, </a:t>
            </a:r>
          </a:p>
          <a:p>
            <a:pPr>
              <a:lnSpc>
                <a:spcPct val="120000"/>
              </a:lnSpc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которым   предлагают гостю воспользоваться тем, что есть в доме у хозяев.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8460432" y="6165304"/>
            <a:ext cx="540000" cy="540000"/>
          </a:xfrm>
          <a:prstGeom prst="actionButtonInformation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128792" cy="467820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eaLnBrk="0" hangingPunct="0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Используемая литература: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1.Канакина В.П. Работа над трудными словами в начальных  классах. -  М: Просвещение,1991.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2.Ожегов С.И. Словарь русского языка.- М: Русский язык, 1986.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Полезные  ссылки:</a:t>
            </a:r>
          </a:p>
          <a:p>
            <a:r>
              <a:rPr lang="ru-RU" cap="all" dirty="0" err="1" smtClean="0">
                <a:ln/>
                <a:latin typeface="Times New Roman" pitchFamily="18" charset="0"/>
                <a:cs typeface="Times New Roman" pitchFamily="18" charset="0"/>
              </a:rPr>
              <a:t>Аствацатуров</a:t>
            </a:r>
            <a:r>
              <a:rPr lang="ru-RU" cap="all" dirty="0" smtClean="0">
                <a:ln/>
                <a:latin typeface="Times New Roman" pitchFamily="18" charset="0"/>
                <a:cs typeface="Times New Roman" pitchFamily="18" charset="0"/>
              </a:rPr>
              <a:t> Г.О. Технологический приём «Анимированная </a:t>
            </a:r>
            <a:r>
              <a:rPr lang="ru-RU" cap="all" dirty="0" err="1" smtClean="0">
                <a:ln/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cap="all" dirty="0" smtClean="0">
                <a:ln/>
                <a:latin typeface="Times New Roman" pitchFamily="18" charset="0"/>
                <a:cs typeface="Times New Roman" pitchFamily="18" charset="0"/>
              </a:rPr>
              <a:t>»- </a:t>
            </a:r>
            <a:r>
              <a:rPr lang="ru-RU" cap="all" dirty="0" smtClean="0">
                <a:ln/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http://www.it-n.ru/communities.aspx?cat_no=13748&amp;d_no=222265&amp;ext=Attachment.aspx?Id=97001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Аствацатуров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Г.О. Технологический приём ЛИСТАНИЕ</a:t>
            </a:r>
          </a:p>
          <a:p>
            <a:r>
              <a:rPr lang="ru-RU" u="sng" dirty="0" smtClean="0">
                <a:hlinkClick r:id="rId5"/>
              </a:rPr>
              <a:t>http://www.it-n.ru/communities.aspx?cat_no=200708&amp;d_no=203907&amp;ext=Attachment.aspx?Id=86316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Картинки: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Багаж-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http://www.in-crisis.ru/wp-content/uploads/2010/03/chto-chego-stoit-mal.jpg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Берег-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http://veneratour.com/pics/resorts/2011/04/20/solnechnij-bereg_1303303252_big.jpg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04448" y="6309320"/>
            <a:ext cx="360000" cy="360000"/>
          </a:xfrm>
          <a:prstGeom prst="actionButtonForwardNex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ама\Мамины документы\фоны школьные 3\iu_RuGL1H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8136904" cy="4608000"/>
          </a:xfrm>
          <a:prstGeom prst="rect">
            <a:avLst/>
          </a:prstGeom>
        </p:spPr>
        <p:txBody>
          <a:bodyPr wrap="square"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Берега реки-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http://www.rbc-1.ru/foto/03.jpg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Два берега-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http://img-rostov.fotki.yandex.ru/get/3008/95425891.22/0_5b96a_b9edb9c2_XL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Береза-</a:t>
            </a:r>
          </a:p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http://metodist.edu54.ru/sites/default/files/images/2010/12/68645d9b33cc3fdd07bc1fd814e2a93dcd19cd10.preview.jpeg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Берёзы-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http://img0.liveinternet.ru/images/attach/c/1/58/372/58372447_855269.jpg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Беседа-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http://www.sozhnews.info/uploads/posts/2010-02/1267304821_besedka1.jpg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Библиотека-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http://www.materyaller.com/img_up/Ilkogretim-Haftasi-Resimleri_1.jpg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Билет-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http://world.lib.ru/img/s/shtern_l_i/odessa/23-6.jpg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билет казначейский -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http://www.philatelist.ru/stampnew/published/publicdata/U47873PUGACHEV3/attachments/SC/products_pictures/Rus_banknote_299(2)_tII_b.jpg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309320"/>
            <a:ext cx="360000" cy="360000"/>
          </a:xfrm>
          <a:prstGeom prst="actionButtonForwardNext">
            <a:avLst/>
          </a:prstGeom>
          <a:blipFill>
            <a:blip r:embed="rId1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Мама\Мамины документы\фоны школьные 3\iu_RuGL1H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064896" cy="5632311"/>
          </a:xfrm>
          <a:prstGeom prst="rect">
            <a:avLst/>
          </a:prstGeom>
        </p:spPr>
        <p:txBody>
          <a:bodyPr wrap="square" lIns="72000" tIns="0" rIns="0" bIns="0">
            <a:normAutofit fontScale="25000" lnSpcReduction="20000"/>
          </a:bodyPr>
          <a:lstStyle/>
          <a:p>
            <a:endParaRPr lang="ru-RU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билет в кино-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http://turizm.lib.ru/img/n/nowak_anatolij_wladimirowich/minsk/106-biletwkino.jpg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билет охотничий -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http://www.ako.ru/press/PIKT/57694.jpg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богатство -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http://copypast.ru/foto8/2817/kak_nashi_predki_klady_iskali_2.jpg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деньги-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http://s.66.ru/doska/images/2011/7/19/13_8562_640x480.jpg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приглашение-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http://4.bp.blogspot.com/_MmHMha4v3pU/SoUMyDtUePI/AAAAAAAAAd0/YLoNNl_xleY/s320/Otkritka_1sent.jpg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Стихи.  Бунин И. - </a:t>
            </a:r>
            <a:r>
              <a:rPr lang="ru-RU" sz="7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http://er3ed.qrz.ru/index.htm?bunin.htm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Есенин С. -</a:t>
            </a:r>
            <a:r>
              <a:rPr lang="ru-RU" sz="72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 http://lib.ru/POEZIQ/esenin.txt</a:t>
            </a:r>
            <a:r>
              <a:rPr lang="ru-RU" sz="7200" u="sng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Маяковский В. - </a:t>
            </a:r>
            <a:r>
              <a:rPr lang="ru-RU" sz="72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http://www.stihi-rus.ru/1/Mayakovskiy/66.htm</a:t>
            </a:r>
            <a:endParaRPr lang="ru-RU" sz="7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Песня о библиотеке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http://www.rusedu.ru/detail_19766.html</a:t>
            </a:r>
            <a:endParaRPr lang="ru-RU" sz="7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7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/>
          </a:p>
          <a:p>
            <a:endParaRPr lang="ru-RU" sz="2000" u="sng" dirty="0" smtClean="0"/>
          </a:p>
          <a:p>
            <a:endParaRPr lang="ru-RU" sz="2000" u="sng" dirty="0" smtClean="0"/>
          </a:p>
          <a:p>
            <a:endParaRPr lang="ru-RU" sz="2000" u="sng" dirty="0" smtClean="0"/>
          </a:p>
          <a:p>
            <a:endParaRPr lang="ru-RU" sz="2000" dirty="0" smtClean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604448" y="6381328"/>
            <a:ext cx="360000" cy="360000"/>
          </a:xfrm>
          <a:prstGeom prst="actionButtonBeginning">
            <a:avLst/>
          </a:prstGeom>
          <a:blipFill>
            <a:blip r:embed="rId1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764704"/>
            <a:ext cx="1404000" cy="1908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гаж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143248"/>
            <a:ext cx="1908000" cy="13628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692696"/>
            <a:ext cx="1512000" cy="2016000"/>
          </a:xfrm>
          <a:prstGeom prst="roundRect">
            <a:avLst/>
          </a:prstGeom>
          <a:noFill/>
          <a:ln w="254000" cmpd="sng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://www.in-crisis.ru/wp-content/uploads/2010/03/chto-chego-stoit-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5" y="714356"/>
            <a:ext cx="1388577" cy="1944000"/>
          </a:xfrm>
          <a:prstGeom prst="roundRect">
            <a:avLst/>
          </a:prstGeom>
          <a:noFill/>
        </p:spPr>
      </p:pic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571472" y="3071810"/>
            <a:ext cx="2016000" cy="1476000"/>
          </a:xfrm>
          <a:prstGeom prst="roundRect">
            <a:avLst/>
          </a:prstGeom>
          <a:noFill/>
          <a:ln w="25400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071810"/>
            <a:ext cx="1980000" cy="1440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28604"/>
            <a:ext cx="1300625" cy="180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643570" y="357166"/>
            <a:ext cx="1450678" cy="1960306"/>
          </a:xfrm>
          <a:prstGeom prst="roundRect">
            <a:avLst/>
          </a:prstGeom>
          <a:noFill/>
          <a:ln w="254000" cmpd="sng">
            <a:solidFill>
              <a:schemeClr val="tx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8" y="428604"/>
            <a:ext cx="1332000" cy="187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рёза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509120"/>
            <a:ext cx="1800000" cy="12869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995936" y="4509120"/>
            <a:ext cx="1800000" cy="1440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гатство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8" y="4437112"/>
            <a:ext cx="1908000" cy="1548000"/>
          </a:xfrm>
          <a:prstGeom prst="roundRect">
            <a:avLst/>
          </a:prstGeom>
          <a:noFill/>
          <a:ln w="25400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428868"/>
            <a:ext cx="2016000" cy="16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852936"/>
            <a:ext cx="1404000" cy="21573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214678" y="2428868"/>
            <a:ext cx="2016000" cy="169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43240" y="2428868"/>
            <a:ext cx="2124000" cy="1643074"/>
          </a:xfrm>
          <a:prstGeom prst="roundRect">
            <a:avLst/>
          </a:prstGeom>
          <a:noFill/>
          <a:ln w="254000" cmpd="sng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357166"/>
            <a:ext cx="2160000" cy="1548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4612" y="285728"/>
            <a:ext cx="2304000" cy="1656000"/>
          </a:xfrm>
          <a:prstGeom prst="roundRect">
            <a:avLst/>
          </a:prstGeom>
          <a:noFill/>
          <a:ln w="254000" cmpd="sng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000" y="2844000"/>
            <a:ext cx="1440000" cy="2160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28184" y="2780928"/>
            <a:ext cx="1548000" cy="2268000"/>
          </a:xfrm>
          <a:prstGeom prst="roundRect">
            <a:avLst/>
          </a:prstGeom>
          <a:noFill/>
          <a:ln w="254000" cmpd="sng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357166"/>
            <a:ext cx="2160000" cy="15428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Выноска со стрелкой вправо 26"/>
          <p:cNvSpPr/>
          <p:nvPr/>
        </p:nvSpPr>
        <p:spPr>
          <a:xfrm>
            <a:off x="2285984" y="285728"/>
            <a:ext cx="540000" cy="360000"/>
          </a:xfrm>
          <a:prstGeom prst="rightArrowCallou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11" action="ppaction://hlinksldjump"/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носка со стрелкой вправо 28">
            <a:hlinkClick r:id="rId12" action="ppaction://hlinksldjump"/>
          </p:cNvPr>
          <p:cNvSpPr/>
          <p:nvPr/>
        </p:nvSpPr>
        <p:spPr>
          <a:xfrm>
            <a:off x="5796136" y="3645024"/>
            <a:ext cx="540000" cy="360000"/>
          </a:xfrm>
          <a:prstGeom prst="rightArrowCallou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12" action="ppaction://hlinksldjump"/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Выноска со стрелкой вправо 29"/>
          <p:cNvSpPr/>
          <p:nvPr/>
        </p:nvSpPr>
        <p:spPr>
          <a:xfrm>
            <a:off x="3491880" y="4653136"/>
            <a:ext cx="540000" cy="360000"/>
          </a:xfrm>
          <a:prstGeom prst="rightArrowCallou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13" action="ppaction://hlinksldjump"/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Выноска со стрелкой вверх 30"/>
          <p:cNvSpPr/>
          <p:nvPr/>
        </p:nvSpPr>
        <p:spPr>
          <a:xfrm>
            <a:off x="1115616" y="4509120"/>
            <a:ext cx="360000" cy="61200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14" action="ppaction://hlinksldjump"/>
              </a:rPr>
              <a:t>2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Выноска со стрелкой влево 31"/>
          <p:cNvSpPr/>
          <p:nvPr/>
        </p:nvSpPr>
        <p:spPr>
          <a:xfrm>
            <a:off x="2214546" y="2071678"/>
            <a:ext cx="540000" cy="360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15" action="ppaction://hlinksldjump"/>
              </a:rPr>
              <a:t>1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Выноска со стрелкой влево 32"/>
          <p:cNvSpPr/>
          <p:nvPr/>
        </p:nvSpPr>
        <p:spPr>
          <a:xfrm>
            <a:off x="5214942" y="2857496"/>
            <a:ext cx="540000" cy="360000"/>
          </a:xfrm>
          <a:prstGeom prst="leftArrowCallou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16" action="ppaction://hlinksldjump"/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Выноска со стрелкой влево 33"/>
          <p:cNvSpPr/>
          <p:nvPr/>
        </p:nvSpPr>
        <p:spPr>
          <a:xfrm>
            <a:off x="7072330" y="1071546"/>
            <a:ext cx="540000" cy="360000"/>
          </a:xfrm>
          <a:prstGeom prst="leftArrowCallou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17" action="ppaction://hlinksldjump"/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 bright="17000" contrast="-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18464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гаж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836712"/>
            <a:ext cx="4716000" cy="3780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rmAutofit/>
          </a:bodyPr>
          <a:lstStyle/>
          <a:p>
            <a:pPr marL="514350" indent="-514350"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1.Упакованные для  оправки </a:t>
            </a:r>
          </a:p>
          <a:p>
            <a:pPr marL="514350" indent="-514350"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поездом, пароходом, самолетом</a:t>
            </a:r>
          </a:p>
          <a:p>
            <a:pPr marL="514350" indent="-514350"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 т.п. вещи , груз пассажиров. </a:t>
            </a:r>
          </a:p>
          <a:p>
            <a:pPr marL="514350" indent="-514350">
              <a:lnSpc>
                <a:spcPct val="11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Багажный вагон.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2.перен.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запасе  знаний в </a:t>
            </a:r>
          </a:p>
          <a:p>
            <a:pPr marL="342900" indent="-342900"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какой-либо области, которы-</a:t>
            </a:r>
          </a:p>
          <a:p>
            <a:pPr marL="342900" indent="-342900"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  кто-либо   обладает.</a:t>
            </a:r>
          </a:p>
          <a:p>
            <a:pPr marL="342900" indent="-342900">
              <a:lnSpc>
                <a:spcPct val="11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Багаж знаний.</a:t>
            </a:r>
          </a:p>
        </p:txBody>
      </p:sp>
      <p:pic>
        <p:nvPicPr>
          <p:cNvPr id="10" name="Picture 2" descr="http://www.in-crisis.ru/wp-content/uploads/2010/03/chto-chego-stoit-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44824"/>
            <a:ext cx="2160000" cy="2628000"/>
          </a:xfrm>
          <a:prstGeom prst="round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828000" y="1836000"/>
            <a:ext cx="2173350" cy="2727754"/>
          </a:xfrm>
          <a:prstGeom prst="roundRect">
            <a:avLst/>
          </a:prstGeom>
          <a:noFill/>
          <a:ln w="25400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27584" y="1844824"/>
            <a:ext cx="2160000" cy="262800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С.И.Ожегов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русского языка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-900000" flipV="1">
            <a:off x="1800000" y="900000"/>
            <a:ext cx="144000" cy="14401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5004000" cy="28080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гаж -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гажник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гажный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-2400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6408712" cy="70788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Синонимы            Стихи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131978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вещи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1643050"/>
            <a:ext cx="5061963" cy="2554545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Дама сдавала в багаж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Диван, чемодан, саквояж..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Корзину, картину, картонку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маленькую собачонку…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С.Маршак.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540000" cy="540000"/>
          </a:xfrm>
          <a:prstGeom prst="actionButtonInformation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www.2tyrista.ru/images/city/max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2628000" cy="1800000"/>
          </a:xfrm>
          <a:prstGeom prst="roundRect">
            <a:avLst/>
          </a:prstGeom>
          <a:noFill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972000" y="2520000"/>
            <a:ext cx="2736000" cy="1908000"/>
          </a:xfrm>
          <a:prstGeom prst="flowChartAlternateProcess">
            <a:avLst/>
          </a:prstGeom>
          <a:noFill/>
          <a:ln w="254000"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2571744"/>
            <a:ext cx="2700000" cy="1800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С.И.Ожегов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русского языка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908720"/>
            <a:ext cx="4113177" cy="37080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1.Край земли около воды.</a:t>
            </a:r>
          </a:p>
          <a:p>
            <a:pPr>
              <a:lnSpc>
                <a:spcPct val="11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Выйти на берег моря.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 суше ( в отличии от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моря, морской , речной 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службы).</a:t>
            </a:r>
          </a:p>
          <a:p>
            <a:pPr>
              <a:lnSpc>
                <a:spcPct val="11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Береговая линия.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764704"/>
            <a:ext cx="1407438" cy="7200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cxnSpLocks noChangeAspect="1"/>
          </p:cNvCxnSpPr>
          <p:nvPr/>
        </p:nvCxnSpPr>
        <p:spPr>
          <a:xfrm rot="-900000" flipV="1">
            <a:off x="1275813" y="852896"/>
            <a:ext cx="144016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5086072" cy="2664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Однокоренные слова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г-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жок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говой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Мама\Мамины документы\фоны школьные 3\iu_RuGL1HC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7604" r="2174" b="2216"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7236000" cy="2304000"/>
          </a:xfrm>
          <a:prstGeom prst="rect">
            <a:avLst/>
          </a:prstGeom>
          <a:noFill/>
        </p:spPr>
        <p:txBody>
          <a:bodyPr wrap="none" rtlCol="0">
            <a:normAutofit fontScale="25000" lnSpcReduction="20000"/>
          </a:bodyPr>
          <a:lstStyle/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0" b="1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pPr>
              <a:lnSpc>
                <a:spcPct val="120000"/>
              </a:lnSpc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Красна река берегами, а обед – пирогами.</a:t>
            </a:r>
          </a:p>
          <a:p>
            <a:pPr>
              <a:lnSpc>
                <a:spcPct val="120000"/>
              </a:lnSpc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 гребцу и берег приплывает. </a:t>
            </a:r>
          </a:p>
          <a:p>
            <a:pPr>
              <a:lnSpc>
                <a:spcPct val="120000"/>
              </a:lnSpc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Крут бережок, да рыбка хороша.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0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3707904" y="2636912"/>
            <a:ext cx="3744000" cy="2736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братца в воду  глядятся – век не сойдутся.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36912"/>
            <a:ext cx="3816000" cy="27985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707904" y="2636912"/>
            <a:ext cx="3816000" cy="277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братца через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мать друг на друга глядят.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7102" t="3780" b="5118"/>
          <a:stretch>
            <a:fillRect/>
          </a:stretch>
        </p:blipFill>
        <p:spPr bwMode="auto">
          <a:xfrm>
            <a:off x="3707904" y="2636912"/>
            <a:ext cx="3780000" cy="27813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707904" y="2636912"/>
            <a:ext cx="3779992" cy="28080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60432" y="6165304"/>
            <a:ext cx="540000" cy="540000"/>
          </a:xfrm>
          <a:prstGeom prst="actionButtonForwardNex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904</Words>
  <Application>Microsoft Office PowerPoint</Application>
  <PresentationFormat>Экран (4:3)</PresentationFormat>
  <Paragraphs>328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трудными словами в начальных классах (Б)</dc:title>
  <dc:subject>Словарные слова на букву Б</dc:subject>
  <dc:creator>Битюцкая Н.Ф.</dc:creator>
  <cp:keywords>словарь,русский язык</cp:keywords>
  <cp:lastModifiedBy>kemirenda</cp:lastModifiedBy>
  <cp:revision>205</cp:revision>
  <dcterms:created xsi:type="dcterms:W3CDTF">2012-01-11T11:52:06Z</dcterms:created>
  <dcterms:modified xsi:type="dcterms:W3CDTF">2012-02-02T22:17:18Z</dcterms:modified>
</cp:coreProperties>
</file>